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3" r:id="rId3"/>
    <p:sldMasterId id="2147483681" r:id="rId4"/>
  </p:sldMasterIdLst>
  <p:notesMasterIdLst>
    <p:notesMasterId r:id="rId17"/>
  </p:notesMasterIdLst>
  <p:sldIdLst>
    <p:sldId id="256" r:id="rId5"/>
    <p:sldId id="1467" r:id="rId6"/>
    <p:sldId id="1428" r:id="rId7"/>
    <p:sldId id="1468" r:id="rId8"/>
    <p:sldId id="1472" r:id="rId9"/>
    <p:sldId id="1425" r:id="rId10"/>
    <p:sldId id="1475" r:id="rId11"/>
    <p:sldId id="1312" r:id="rId12"/>
    <p:sldId id="1474" r:id="rId13"/>
    <p:sldId id="260" r:id="rId14"/>
    <p:sldId id="1292" r:id="rId15"/>
    <p:sldId id="14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92C244B-1022-F604-C0EC-B8BB5FFC8498}" name="James" initials="J" userId="James" providerId="None"/>
  <p188:author id="{B559C98A-870E-3F3E-2A66-1D86A8D5ECF2}" name="Robert Wray" initials="RW" userId="S::bob.wray.cic@iqmri.org::21338e49-f1c3-4542-b855-3e5e6773f15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5A11"/>
    <a:srgbClr val="00B050"/>
    <a:srgbClr val="A5A5A5"/>
    <a:srgbClr val="164472"/>
    <a:srgbClr val="70AD47"/>
    <a:srgbClr val="DAE3F3"/>
    <a:srgbClr val="B4C7E7"/>
    <a:srgbClr val="BF9000"/>
    <a:srgbClr val="2B7949"/>
    <a:srgbClr val="2D7B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4"/>
    <p:restoredTop sz="92085" autoAdjust="0"/>
  </p:normalViewPr>
  <p:slideViewPr>
    <p:cSldViewPr snapToGrid="0" snapToObjects="1">
      <p:cViewPr varScale="1">
        <p:scale>
          <a:sx n="73" d="100"/>
          <a:sy n="73" d="100"/>
        </p:scale>
        <p:origin x="48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86BBB1-3284-4644-9A90-BD8313361FC6}" type="datetimeFigureOut">
              <a:rPr lang="en-US" smtClean="0"/>
              <a:t>6/11/2025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BFDDB8-AE5E-0E44-BF8A-92D748406A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425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BFDDB8-AE5E-0E44-BF8A-92D748406A5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67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BFDDB8-AE5E-0E44-BF8A-92D748406A5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420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BFDDB8-AE5E-0E44-BF8A-92D748406A5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835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92276-FA4E-F756-95E1-E5B72B87A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3EF8F1-EAB6-9F7A-DB63-436BB0520F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E99D28-8C36-304D-74EE-7C4A58D114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8DFE68-5949-54C5-8B74-FBCD74C558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CC214D-ADA2-49D4-AF48-CB36DAE4870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640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BFDDB8-AE5E-0E44-BF8A-92D748406A5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094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C8336-3D7E-3042-B33D-E690532DF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20CCBE-74AD-E049-A727-32468C218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9222" y="3565318"/>
            <a:ext cx="5568778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CBE8D-5297-C147-8194-1339688C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F3921-0C4A-FE4B-92C7-4DC7EFEC4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EB248-4553-3341-B1C2-6E172FFDB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50"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B65E7EDF-9339-DF44-A240-6BDBFF05048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A picture containing logo&#10;&#10;Description automatically generated">
            <a:extLst>
              <a:ext uri="{FF2B5EF4-FFF2-40B4-BE49-F238E27FC236}">
                <a16:creationId xmlns:a16="http://schemas.microsoft.com/office/drawing/2014/main" id="{5A0AE10D-C487-F949-A92C-E21691EA5A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5848" y="3361101"/>
            <a:ext cx="4234249" cy="206419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73ED1C7-4643-2D46-9E7E-622B2A407F23}"/>
              </a:ext>
            </a:extLst>
          </p:cNvPr>
          <p:cNvSpPr/>
          <p:nvPr userDrawn="1"/>
        </p:nvSpPr>
        <p:spPr>
          <a:xfrm>
            <a:off x="-22295" y="-12358"/>
            <a:ext cx="407504" cy="6885432"/>
          </a:xfrm>
          <a:prstGeom prst="rect">
            <a:avLst/>
          </a:prstGeom>
          <a:solidFill>
            <a:srgbClr val="ACA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4015B5-BDD5-DB43-9850-F6756B5FE413}"/>
              </a:ext>
            </a:extLst>
          </p:cNvPr>
          <p:cNvSpPr/>
          <p:nvPr userDrawn="1"/>
        </p:nvSpPr>
        <p:spPr>
          <a:xfrm>
            <a:off x="393581" y="-8241"/>
            <a:ext cx="150116" cy="6885432"/>
          </a:xfrm>
          <a:prstGeom prst="rect">
            <a:avLst/>
          </a:prstGeom>
          <a:solidFill>
            <a:srgbClr val="2D7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527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4727E-E383-2040-B162-50B0BF629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0AE8C7-8DBD-1D4C-8DC6-EC4FD9ECC8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EABA3-1AA3-C54C-A042-69F88833B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D9FA5-8683-4748-A947-83D0D24C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012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B140B2-C8DD-7D49-8C4C-E76A36F9EF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D6BC09-9D38-D546-93F8-A40091D341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64398-367E-6C4D-9143-F7CB6D471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D7A82-46CE-5847-967B-6FADC6847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488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98915" y="6480050"/>
            <a:ext cx="2844800" cy="365125"/>
          </a:xfrm>
        </p:spPr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28424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490762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570014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03351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82341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37715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573680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30930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E7821-4D55-0449-A265-E50739697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6447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25222-F0F0-CD40-BDA6-BF3A418C1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557" y="1825625"/>
            <a:ext cx="10515600" cy="4351338"/>
          </a:xfrm>
        </p:spPr>
        <p:txBody>
          <a:bodyPr/>
          <a:lstStyle>
            <a:lvl1pPr>
              <a:defRPr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59D40-DAF0-934E-AD5D-CE319220C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604088"/>
            <a:ext cx="4114800" cy="228600"/>
          </a:xfrm>
        </p:spPr>
        <p:txBody>
          <a:bodyPr/>
          <a:lstStyle>
            <a:lvl1pPr>
              <a:defRPr sz="10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74D2A7-6DC6-474C-ACB2-4D5C3301316E}"/>
              </a:ext>
            </a:extLst>
          </p:cNvPr>
          <p:cNvSpPr/>
          <p:nvPr userDrawn="1"/>
        </p:nvSpPr>
        <p:spPr>
          <a:xfrm>
            <a:off x="-22295" y="-12358"/>
            <a:ext cx="407504" cy="6885432"/>
          </a:xfrm>
          <a:prstGeom prst="rect">
            <a:avLst/>
          </a:prstGeom>
          <a:solidFill>
            <a:srgbClr val="ACA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84A6F3-5B4C-0545-A867-47D86544BD53}"/>
              </a:ext>
            </a:extLst>
          </p:cNvPr>
          <p:cNvSpPr/>
          <p:nvPr userDrawn="1"/>
        </p:nvSpPr>
        <p:spPr>
          <a:xfrm>
            <a:off x="393581" y="-8241"/>
            <a:ext cx="150116" cy="6885432"/>
          </a:xfrm>
          <a:prstGeom prst="rect">
            <a:avLst/>
          </a:prstGeom>
          <a:solidFill>
            <a:srgbClr val="2D7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21CB0-23F0-CB45-A7F4-DC4C6BA8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45216" y="6479320"/>
            <a:ext cx="418070" cy="365125"/>
          </a:xfrm>
        </p:spPr>
        <p:txBody>
          <a:bodyPr/>
          <a:lstStyle>
            <a:lvl1pPr>
              <a:defRPr sz="1000"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B65E7EDF-9339-DF44-A240-6BDBFF0504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0060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71146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6761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88239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 indent="457200">
              <a:spcBef>
                <a:spcPts val="0"/>
              </a:spcBef>
              <a:defRPr/>
            </a:lvl2pPr>
            <a:lvl3pPr indent="914400">
              <a:spcBef>
                <a:spcPts val="0"/>
              </a:spcBef>
              <a:defRPr/>
            </a:lvl3pPr>
            <a:lvl4pPr indent="1371600"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1684000" y="6568186"/>
            <a:ext cx="711200" cy="273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600" kern="1200" baseline="0">
                <a:solidFill>
                  <a:srgbClr val="004782"/>
                </a:solidFill>
                <a:latin typeface="+mn-lt"/>
                <a:ea typeface="ヒラギノ角ゴ Pro W3" pitchFamily="28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 baseline="-25000">
                <a:solidFill>
                  <a:schemeClr val="tx1"/>
                </a:solidFill>
                <a:latin typeface="Arial" charset="0"/>
                <a:ea typeface="ヒラギノ角ゴ Pro W3" pitchFamily="28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 baseline="-25000">
                <a:solidFill>
                  <a:schemeClr val="tx1"/>
                </a:solidFill>
                <a:latin typeface="Arial" charset="0"/>
                <a:ea typeface="ヒラギノ角ゴ Pro W3" pitchFamily="28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 baseline="-25000">
                <a:solidFill>
                  <a:schemeClr val="tx1"/>
                </a:solidFill>
                <a:latin typeface="Arial" charset="0"/>
                <a:ea typeface="ヒラギノ角ゴ Pro W3" pitchFamily="28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 baseline="-25000">
                <a:solidFill>
                  <a:schemeClr val="tx1"/>
                </a:solidFill>
                <a:latin typeface="Arial" charset="0"/>
                <a:ea typeface="ヒラギノ角ゴ Pro W3" pitchFamily="28" charset="-128"/>
                <a:cs typeface="+mn-cs"/>
              </a:defRPr>
            </a:lvl5pPr>
            <a:lvl6pPr marL="2286000" algn="l" defTabSz="914400" rtl="0" eaLnBrk="1" latinLnBrk="0" hangingPunct="1">
              <a:defRPr sz="2400" kern="1200" baseline="-25000">
                <a:solidFill>
                  <a:schemeClr val="tx1"/>
                </a:solidFill>
                <a:latin typeface="Arial" charset="0"/>
                <a:ea typeface="ヒラギノ角ゴ Pro W3" pitchFamily="28" charset="-128"/>
                <a:cs typeface="+mn-cs"/>
              </a:defRPr>
            </a:lvl6pPr>
            <a:lvl7pPr marL="2743200" algn="l" defTabSz="914400" rtl="0" eaLnBrk="1" latinLnBrk="0" hangingPunct="1">
              <a:defRPr sz="2400" kern="1200" baseline="-25000">
                <a:solidFill>
                  <a:schemeClr val="tx1"/>
                </a:solidFill>
                <a:latin typeface="Arial" charset="0"/>
                <a:ea typeface="ヒラギノ角ゴ Pro W3" pitchFamily="28" charset="-128"/>
                <a:cs typeface="+mn-cs"/>
              </a:defRPr>
            </a:lvl7pPr>
            <a:lvl8pPr marL="3200400" algn="l" defTabSz="914400" rtl="0" eaLnBrk="1" latinLnBrk="0" hangingPunct="1">
              <a:defRPr sz="2400" kern="1200" baseline="-25000">
                <a:solidFill>
                  <a:schemeClr val="tx1"/>
                </a:solidFill>
                <a:latin typeface="Arial" charset="0"/>
                <a:ea typeface="ヒラギノ角ゴ Pro W3" pitchFamily="28" charset="-128"/>
                <a:cs typeface="+mn-cs"/>
              </a:defRPr>
            </a:lvl8pPr>
            <a:lvl9pPr marL="3657600" algn="l" defTabSz="914400" rtl="0" eaLnBrk="1" latinLnBrk="0" hangingPunct="1">
              <a:defRPr sz="2400" kern="1200" baseline="-25000">
                <a:solidFill>
                  <a:schemeClr val="tx1"/>
                </a:solidFill>
                <a:latin typeface="Arial" charset="0"/>
                <a:ea typeface="ヒラギノ角ゴ Pro W3" pitchFamily="28" charset="-128"/>
                <a:cs typeface="+mn-cs"/>
              </a:defRPr>
            </a:lvl9pPr>
          </a:lstStyle>
          <a:p>
            <a:pPr>
              <a:defRPr/>
            </a:pPr>
            <a:fld id="{1C6C0D7A-7636-4299-A8AC-C22C69B03653}" type="slidenum">
              <a:rPr lang="en-US" sz="1600" smtClean="0"/>
              <a:pPr>
                <a:defRPr/>
              </a:pPr>
              <a:t>‹#›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589527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C8336-3D7E-3042-B33D-E690532DF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20CCBE-74AD-E049-A727-32468C218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9221" y="3565318"/>
            <a:ext cx="5568779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CBE8D-5297-C147-8194-1339688C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51"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7" descr="A picture containing logo&#10;&#10;Description automatically generated">
            <a:extLst>
              <a:ext uri="{FF2B5EF4-FFF2-40B4-BE49-F238E27FC236}">
                <a16:creationId xmlns:a16="http://schemas.microsoft.com/office/drawing/2014/main" id="{5A0AE10D-C487-F949-A92C-E21691EA5A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850" y="3361101"/>
            <a:ext cx="4234249" cy="206419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73ED1C7-4643-2D46-9E7E-622B2A407F23}"/>
              </a:ext>
            </a:extLst>
          </p:cNvPr>
          <p:cNvSpPr/>
          <p:nvPr userDrawn="1"/>
        </p:nvSpPr>
        <p:spPr>
          <a:xfrm>
            <a:off x="-22295" y="-12358"/>
            <a:ext cx="407504" cy="6885432"/>
          </a:xfrm>
          <a:prstGeom prst="rect">
            <a:avLst/>
          </a:prstGeom>
          <a:solidFill>
            <a:srgbClr val="ACA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4015B5-BDD5-DB43-9850-F6756B5FE413}"/>
              </a:ext>
            </a:extLst>
          </p:cNvPr>
          <p:cNvSpPr/>
          <p:nvPr userDrawn="1"/>
        </p:nvSpPr>
        <p:spPr>
          <a:xfrm>
            <a:off x="393583" y="-8241"/>
            <a:ext cx="150116" cy="6885432"/>
          </a:xfrm>
          <a:prstGeom prst="rect">
            <a:avLst/>
          </a:prstGeom>
          <a:solidFill>
            <a:srgbClr val="2D7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EB248-4553-3341-B1C2-6E172FFDB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B65E7EDF-9339-DF44-A240-6BDBFF0504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8340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E7821-4D55-0449-A265-E50739697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6447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25222-F0F0-CD40-BDA6-BF3A418C1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556" y="1368056"/>
            <a:ext cx="11107528" cy="5231218"/>
          </a:xfrm>
        </p:spPr>
        <p:txBody>
          <a:bodyPr/>
          <a:lstStyle>
            <a:lvl1pPr>
              <a:defRPr>
                <a:solidFill>
                  <a:srgbClr val="164472"/>
                </a:solidFill>
                <a:latin typeface="+mn-lt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>
                <a:solidFill>
                  <a:srgbClr val="164472"/>
                </a:solidFill>
                <a:latin typeface="+mn-lt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>
                <a:solidFill>
                  <a:srgbClr val="164472"/>
                </a:solidFill>
                <a:latin typeface="+mn-lt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>
                <a:solidFill>
                  <a:srgbClr val="164472"/>
                </a:solidFill>
                <a:latin typeface="+mn-lt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>
                <a:solidFill>
                  <a:srgbClr val="164472"/>
                </a:solidFill>
                <a:latin typeface="+mn-lt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74D2A7-6DC6-474C-ACB2-4D5C3301316E}"/>
              </a:ext>
            </a:extLst>
          </p:cNvPr>
          <p:cNvSpPr/>
          <p:nvPr userDrawn="1"/>
        </p:nvSpPr>
        <p:spPr>
          <a:xfrm>
            <a:off x="-22295" y="-12358"/>
            <a:ext cx="407504" cy="6885432"/>
          </a:xfrm>
          <a:prstGeom prst="rect">
            <a:avLst/>
          </a:prstGeom>
          <a:solidFill>
            <a:srgbClr val="ACA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84A6F3-5B4C-0545-A867-47D86544BD53}"/>
              </a:ext>
            </a:extLst>
          </p:cNvPr>
          <p:cNvSpPr/>
          <p:nvPr userDrawn="1"/>
        </p:nvSpPr>
        <p:spPr>
          <a:xfrm>
            <a:off x="393583" y="-8241"/>
            <a:ext cx="150116" cy="6885432"/>
          </a:xfrm>
          <a:prstGeom prst="rect">
            <a:avLst/>
          </a:prstGeom>
          <a:solidFill>
            <a:srgbClr val="2D7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21CB0-23F0-CB45-A7F4-DC4C6BA8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45214" y="6479324"/>
            <a:ext cx="418071" cy="365125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B65E7EDF-9339-DF44-A240-6BDBFF05048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DC3664-3155-C59E-F3B5-E92F6A2B0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604088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rgbClr val="164472"/>
                </a:solidFill>
                <a:latin typeface="+mn-lt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(c) 2025 Center for Integrated Cognition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2185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F6803-4D45-8F42-9625-528307524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2DCE7-712E-2B48-B8D0-4711A376D2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A5088-EFBE-6D47-9AC7-D88472DCD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8524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0AA9E-9038-E145-A9AA-554385B4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AEBC2-66E4-A741-B696-F3D08DC580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64C7B3-7A9D-E749-AE40-BD65C4F6B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C2C47-9245-2F47-B90C-FF2C88545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1647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0EBFD-A83B-2047-A62B-AA4E0474C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9E508C-5D2C-0645-9BF1-7B42FCD9D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82D44-F4D8-7E42-98A9-6878BEF01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65B926-2727-0849-92AD-EF15880F1C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7F4463-B941-BE42-997E-4740C6BE24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3817BF-7E0B-C94D-92BD-F583AB55C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92002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A52FF-AC46-0640-AD7D-12BC11450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EBD25-079B-154D-A968-650A17752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531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F6803-4D45-8F42-9625-528307524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2DCE7-712E-2B48-B8D0-4711A376D2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AE253-0C04-4F4B-B746-39FB9830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A5088-EFBE-6D47-9AC7-D88472DCD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52650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477FF2-5581-3247-A41D-D7AB059B0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2753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b"/>
          <a:lstStyle>
            <a:lvl1pPr>
              <a:defRPr sz="1200" b="1"/>
            </a:lvl1pPr>
          </a:lstStyle>
          <a:p>
            <a:pPr algn="ctr"/>
            <a:r>
              <a:rPr lang="en-US"/>
              <a:t>(c) 2025 Center for Integrated Cognition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65E7EDF-9339-DF44-A240-6BDBFF05048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/>
          <p:cNvSpPr txBox="1">
            <a:spLocks/>
          </p:cNvSpPr>
          <p:nvPr/>
        </p:nvSpPr>
        <p:spPr>
          <a:xfrm>
            <a:off x="4037076" y="0"/>
            <a:ext cx="4114800" cy="365125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UNCLASSIFIED</a:t>
            </a:r>
          </a:p>
        </p:txBody>
      </p:sp>
      <p:sp>
        <p:nvSpPr>
          <p:cNvPr id="8" name="hcSlideMaster.Title SlideHeader"/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9" name="fcSlideMaster.Title SlideFooter"/>
          <p:cNvSpPr txBox="1"/>
          <p:nvPr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22D41B-C421-37A0-043A-9CD5361234FE}"/>
              </a:ext>
            </a:extLst>
          </p:cNvPr>
          <p:cNvSpPr/>
          <p:nvPr userDrawn="1"/>
        </p:nvSpPr>
        <p:spPr>
          <a:xfrm>
            <a:off x="-22295" y="-12358"/>
            <a:ext cx="407504" cy="6885432"/>
          </a:xfrm>
          <a:prstGeom prst="rect">
            <a:avLst/>
          </a:prstGeom>
          <a:solidFill>
            <a:srgbClr val="ACA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717D6BF-C632-DD35-42DF-A937663F2D71}"/>
              </a:ext>
            </a:extLst>
          </p:cNvPr>
          <p:cNvSpPr/>
          <p:nvPr userDrawn="1"/>
        </p:nvSpPr>
        <p:spPr>
          <a:xfrm>
            <a:off x="393583" y="-8241"/>
            <a:ext cx="150116" cy="6885432"/>
          </a:xfrm>
          <a:prstGeom prst="rect">
            <a:avLst/>
          </a:prstGeom>
          <a:solidFill>
            <a:srgbClr val="2D7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1987989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088020"/>
            <a:ext cx="10515600" cy="508894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b"/>
          <a:lstStyle>
            <a:lvl1pPr algn="ctr">
              <a:defRPr sz="1200" b="1"/>
            </a:lvl1pPr>
          </a:lstStyle>
          <a:p>
            <a:r>
              <a:rPr lang="en-US"/>
              <a:t>(c) 2025 Center for Integrated Cognition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70017" y="6337617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65E7EDF-9339-DF44-A240-6BDBFF05048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3349256" y="246223"/>
            <a:ext cx="8004544" cy="5955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4"/>
          <p:cNvSpPr txBox="1">
            <a:spLocks/>
          </p:cNvSpPr>
          <p:nvPr/>
        </p:nvSpPr>
        <p:spPr>
          <a:xfrm>
            <a:off x="4037076" y="0"/>
            <a:ext cx="4114800" cy="365125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UNCLASSIFIED</a:t>
            </a:r>
          </a:p>
        </p:txBody>
      </p:sp>
      <p:sp>
        <p:nvSpPr>
          <p:cNvPr id="2" name="hcSlideMaster.2_Title and ContentHeader"/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3800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494868" y="246223"/>
            <a:ext cx="7858932" cy="5955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b"/>
          <a:lstStyle>
            <a:lvl1pPr algn="ctr">
              <a:defRPr sz="1200" b="1"/>
            </a:lvl1pPr>
          </a:lstStyle>
          <a:p>
            <a:r>
              <a:rPr lang="en-US"/>
              <a:t>(c) 2025 Center for Integrated Cognition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77766" y="6342897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65E7EDF-9339-DF44-A240-6BDBFF05048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/>
          <p:cNvSpPr txBox="1">
            <a:spLocks/>
          </p:cNvSpPr>
          <p:nvPr/>
        </p:nvSpPr>
        <p:spPr>
          <a:xfrm>
            <a:off x="4037076" y="0"/>
            <a:ext cx="4114800" cy="365125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UNCLASSIFIED</a:t>
            </a:r>
          </a:p>
        </p:txBody>
      </p:sp>
      <p:sp>
        <p:nvSpPr>
          <p:cNvPr id="2" name="hcSlideMaster.3_BlankHeader"/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5627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ompare No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349256" y="246223"/>
            <a:ext cx="8004544" cy="5955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140087"/>
            <a:ext cx="5181600" cy="50368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140087"/>
            <a:ext cx="5181600" cy="50368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b"/>
          <a:lstStyle>
            <a:lvl1pPr algn="ctr">
              <a:defRPr sz="1200" b="1"/>
            </a:lvl1pPr>
          </a:lstStyle>
          <a:p>
            <a:r>
              <a:rPr lang="en-US"/>
              <a:t>(c) 2025 Center for Integrated Cognition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65E7EDF-9339-DF44-A240-6BDBFF05048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/>
          <p:cNvSpPr txBox="1">
            <a:spLocks/>
          </p:cNvSpPr>
          <p:nvPr/>
        </p:nvSpPr>
        <p:spPr>
          <a:xfrm>
            <a:off x="4037076" y="0"/>
            <a:ext cx="4114800" cy="365125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UNCLASSIFIED</a:t>
            </a:r>
          </a:p>
        </p:txBody>
      </p:sp>
      <p:sp>
        <p:nvSpPr>
          <p:cNvPr id="2" name="hcSlideMaster.4_Compare No SubTitlesHeader"/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3" name="fcSlideMaster.4_Compare No SubTitlesFooter"/>
          <p:cNvSpPr txBox="1"/>
          <p:nvPr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06809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ompare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349256" y="246223"/>
            <a:ext cx="8004544" cy="5955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127387"/>
            <a:ext cx="5157787" cy="88660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013995"/>
            <a:ext cx="5157787" cy="417566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127387"/>
            <a:ext cx="5183188" cy="88660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013995"/>
            <a:ext cx="5183188" cy="417566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b"/>
          <a:lstStyle>
            <a:lvl1pPr algn="ctr">
              <a:defRPr sz="1200" b="1"/>
            </a:lvl1pPr>
          </a:lstStyle>
          <a:p>
            <a:r>
              <a:rPr lang="en-US"/>
              <a:t>(c) 2025 Center for Integrated Cognition</a:t>
            </a:r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B65E7EDF-9339-DF44-A240-6BDBFF05048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ooter Placeholder 4"/>
          <p:cNvSpPr txBox="1">
            <a:spLocks/>
          </p:cNvSpPr>
          <p:nvPr/>
        </p:nvSpPr>
        <p:spPr>
          <a:xfrm>
            <a:off x="4037076" y="0"/>
            <a:ext cx="4114800" cy="365125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UNCLASSIFIED</a:t>
            </a:r>
          </a:p>
        </p:txBody>
      </p:sp>
      <p:sp>
        <p:nvSpPr>
          <p:cNvPr id="2" name="hcSlideMaster.5_Compare SubTitlesHeader"/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12" name="fcSlideMaster.5_Compare SubTitlesFooter"/>
          <p:cNvSpPr txBox="1"/>
          <p:nvPr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2666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A52FF-AC46-0640-AD7D-12BC114509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EBD25-079B-154D-A968-650A17752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3193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0AA9E-9038-E145-A9AA-554385B4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AEBC2-66E4-A741-B696-F3D08DC580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64C7B3-7A9D-E749-AE40-BD65C4F6B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FB4CA-79BA-224A-B8E6-75D1A1F3D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C2C47-9245-2F47-B90C-FF2C88545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220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0EBFD-A83B-2047-A62B-AA4E0474C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9E508C-5D2C-0645-9BF1-7B42FCD9D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82D44-F4D8-7E42-98A9-6878BEF01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65B926-2727-0849-92AD-EF15880F1C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7F4463-B941-BE42-997E-4740C6BE24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76468C-D838-3F44-ABDD-3F95582F1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3817BF-7E0B-C94D-92BD-F583AB55C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54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A52FF-AC46-0640-AD7D-12BC11450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37EEAB-510B-6A4F-A13F-2FB4C4802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EBD25-079B-154D-A968-650A17752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941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407848-B6DF-8543-B2B0-E2C3D709D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477FF2-5581-3247-A41D-D7AB059B0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970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23F16-58A9-4E48-8A35-DFE4C9AFA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7C8EA-20F0-504A-AFA6-B7B005C35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30A530-A3D6-B842-B311-C4579BB6A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FDFB5-BB9B-7D4F-A817-BCA14E43A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DB600-3C57-A744-BAFD-E96038934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175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975FD-473A-1B46-8898-1D23F7324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3D1938-14C3-8249-8D17-C1D8E97CAE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3881D2-0036-7D4F-B9B7-240B960262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467AA0-67E4-A043-BBA3-4D105A680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4A0DF2-2E3E-FB47-9462-F64425372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507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Relationship Id="rId9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3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696579-403A-2D49-854A-F302A0CCD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2940" y="365125"/>
            <a:ext cx="94508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BA885-C88A-8443-BEC5-6285044E51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2BFCA-B87E-4D49-9D40-90A0A82201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91731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C69BE9-79B8-3444-86D7-BD0CDEB294EB}"/>
              </a:ext>
            </a:extLst>
          </p:cNvPr>
          <p:cNvSpPr/>
          <p:nvPr userDrawn="1"/>
        </p:nvSpPr>
        <p:spPr>
          <a:xfrm>
            <a:off x="-22295" y="-12358"/>
            <a:ext cx="407504" cy="6885432"/>
          </a:xfrm>
          <a:prstGeom prst="rect">
            <a:avLst/>
          </a:prstGeom>
          <a:solidFill>
            <a:srgbClr val="ACA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B7603F-716A-7640-8650-BC1C2787F571}"/>
              </a:ext>
            </a:extLst>
          </p:cNvPr>
          <p:cNvSpPr/>
          <p:nvPr userDrawn="1"/>
        </p:nvSpPr>
        <p:spPr>
          <a:xfrm>
            <a:off x="393581" y="-8241"/>
            <a:ext cx="150116" cy="6885432"/>
          </a:xfrm>
          <a:prstGeom prst="rect">
            <a:avLst/>
          </a:prstGeom>
          <a:solidFill>
            <a:srgbClr val="2D7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CB11-A8CB-9B44-B1BE-A61179558F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579" y="6476830"/>
            <a:ext cx="38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16447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B65E7EDF-9339-DF44-A240-6BDBFF05048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A picture containing logo&#10;&#10;Description automatically generated">
            <a:extLst>
              <a:ext uri="{FF2B5EF4-FFF2-40B4-BE49-F238E27FC236}">
                <a16:creationId xmlns:a16="http://schemas.microsoft.com/office/drawing/2014/main" id="{F53DB1AD-80EE-3140-B163-9C553C8105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l="6757" t="19438" r="57365" b="13617"/>
          <a:stretch/>
        </p:blipFill>
        <p:spPr>
          <a:xfrm>
            <a:off x="748639" y="547317"/>
            <a:ext cx="949358" cy="86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289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164472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164472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64472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64472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64472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64472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73600" y="649287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7200" y="649287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591190"/>
            <a:ext cx="2996583" cy="26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859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/>
  </p:transition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696579-403A-2D49-854A-F302A0CCD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2938" y="103063"/>
            <a:ext cx="9895479" cy="966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BA885-C88A-8443-BEC5-6285044E51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330036"/>
            <a:ext cx="11082250" cy="5245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C69BE9-79B8-3444-86D7-BD0CDEB294EB}"/>
              </a:ext>
            </a:extLst>
          </p:cNvPr>
          <p:cNvSpPr/>
          <p:nvPr userDrawn="1"/>
        </p:nvSpPr>
        <p:spPr>
          <a:xfrm>
            <a:off x="-22295" y="-12358"/>
            <a:ext cx="407504" cy="6885432"/>
          </a:xfrm>
          <a:prstGeom prst="rect">
            <a:avLst/>
          </a:prstGeom>
          <a:solidFill>
            <a:srgbClr val="ACA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B7603F-716A-7640-8650-BC1C2787F571}"/>
              </a:ext>
            </a:extLst>
          </p:cNvPr>
          <p:cNvSpPr/>
          <p:nvPr userDrawn="1"/>
        </p:nvSpPr>
        <p:spPr>
          <a:xfrm>
            <a:off x="393583" y="-8241"/>
            <a:ext cx="150116" cy="6885432"/>
          </a:xfrm>
          <a:prstGeom prst="rect">
            <a:avLst/>
          </a:prstGeom>
          <a:solidFill>
            <a:srgbClr val="2D7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CB11-A8CB-9B44-B1BE-A61179558F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-125972" y="6476834"/>
            <a:ext cx="531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B65E7EDF-9339-DF44-A240-6BDBFF05048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A picture containing logo&#10;&#10;Description automatically generated">
            <a:extLst>
              <a:ext uri="{FF2B5EF4-FFF2-40B4-BE49-F238E27FC236}">
                <a16:creationId xmlns:a16="http://schemas.microsoft.com/office/drawing/2014/main" id="{F53DB1AD-80EE-3140-B163-9C553C8105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8641" y="154644"/>
            <a:ext cx="949359" cy="86354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36DD9-CF32-03E8-6E86-C4A3333DD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4088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rgbClr val="164472"/>
                </a:solidFill>
                <a:latin typeface="+mn-lt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(c) 2025 Center for Integrated Cognition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602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164472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164472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64472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64472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64472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64472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-2463023" y="0"/>
            <a:ext cx="2234926" cy="6858000"/>
            <a:chOff x="-2913321" y="-642794"/>
            <a:chExt cx="2743200" cy="7500793"/>
          </a:xfrm>
        </p:grpSpPr>
        <p:sp>
          <p:nvSpPr>
            <p:cNvPr id="4" name="Rectangle 3"/>
            <p:cNvSpPr/>
            <p:nvPr userDrawn="1"/>
          </p:nvSpPr>
          <p:spPr>
            <a:xfrm>
              <a:off x="-2913321" y="-642794"/>
              <a:ext cx="2743200" cy="7500793"/>
            </a:xfrm>
            <a:prstGeom prst="rect">
              <a:avLst/>
            </a:prstGeom>
            <a:noFill/>
            <a:ln w="19050" cap="flat" cmpd="sng" algn="ctr">
              <a:solidFill>
                <a:srgbClr val="5B9BD5">
                  <a:shade val="50000"/>
                </a:srgbClr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"/>
                <a:cs typeface=""/>
              </a:endParaRPr>
            </a:p>
          </p:txBody>
        </p:sp>
        <p:sp>
          <p:nvSpPr>
            <p:cNvPr id="5" name="TextBox 4"/>
            <p:cNvSpPr txBox="1"/>
            <p:nvPr userDrawn="1"/>
          </p:nvSpPr>
          <p:spPr>
            <a:xfrm>
              <a:off x="-2801679" y="-642793"/>
              <a:ext cx="2519916" cy="34672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ARL Slide Formatting Info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This information will not print or be visible when presenting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sng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Opening Slide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Title Font: Calibri, Bold, 44, Caps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Subtitle Font: Calibri, 36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Author Info: Calibri, 24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Date Info: Calibri, Italic, 24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sng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Section Header Slides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Title Font: Calibri, Bold, 36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Subtitle Font: Calibri, Italic, 24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sng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Body Slides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Header Font: Calibri, Bold, Caps, 36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Body Text: Calibri, 24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Bullet Text: Calibri, 18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sng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sng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sng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sng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RGB</a:t>
              </a: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-2735254" y="1839555"/>
              <a:ext cx="2286000" cy="504936"/>
            </a:xfrm>
            <a:prstGeom prst="rect">
              <a:avLst/>
            </a:prstGeom>
            <a:noFill/>
            <a:ln w="12700"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sng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Outline 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1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(use sparingly)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Black, 1 pt.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-2684721" y="3188847"/>
              <a:ext cx="2286000" cy="365760"/>
            </a:xfrm>
            <a:prstGeom prst="rect">
              <a:avLst/>
            </a:prstGeom>
            <a:solidFill>
              <a:srgbClr val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Black:	0   0   0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-2684721" y="3649592"/>
              <a:ext cx="2286000" cy="365760"/>
            </a:xfrm>
            <a:prstGeom prst="rect">
              <a:avLst/>
            </a:prstGeom>
            <a:solidFill>
              <a:srgbClr val="FFFFFF"/>
            </a:solidFill>
            <a:ln w="12700" cap="flat" cmpd="sng" algn="ctr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White:	255 255 255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-2684721" y="4110337"/>
              <a:ext cx="2286000" cy="365760"/>
            </a:xfrm>
            <a:prstGeom prst="rect">
              <a:avLst/>
            </a:prstGeom>
            <a:solidFill>
              <a:srgbClr val="4454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Gray/Blue</a:t>
              </a: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:	68   84  106</a:t>
              </a: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-2684721" y="4571296"/>
              <a:ext cx="2286000" cy="365760"/>
            </a:xfrm>
            <a:prstGeom prst="rect">
              <a:avLst/>
            </a:prstGeom>
            <a:solidFill>
              <a:srgbClr val="E7E6E6"/>
            </a:solidFill>
            <a:ln w="12700" cap="flat" cmpd="sng" algn="ctr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Light Gray</a:t>
              </a: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:	230 230 230</a:t>
              </a: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-2684721" y="5032255"/>
              <a:ext cx="2286000" cy="365760"/>
            </a:xfrm>
            <a:prstGeom prst="rect">
              <a:avLst/>
            </a:prstGeom>
            <a:solidFill>
              <a:srgbClr val="5B9BD5"/>
            </a:solidFill>
            <a:ln w="12700" cap="flat" cmpd="sng" algn="ctr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Light Blue</a:t>
              </a: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:	91  155  213</a:t>
              </a:r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-2684721" y="5493214"/>
              <a:ext cx="2286000" cy="365760"/>
            </a:xfrm>
            <a:prstGeom prst="rect">
              <a:avLst/>
            </a:prstGeom>
            <a:solidFill>
              <a:srgbClr val="42424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Dark Gray</a:t>
              </a: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:	66   66   66</a:t>
              </a:r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-2684721" y="5954173"/>
              <a:ext cx="2286000" cy="365760"/>
            </a:xfrm>
            <a:prstGeom prst="rect">
              <a:avLst/>
            </a:prstGeom>
            <a:solidFill>
              <a:srgbClr val="00599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PSU Blue</a:t>
              </a: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:	 0    89   158</a:t>
              </a: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-2684721" y="6403581"/>
              <a:ext cx="2286000" cy="365760"/>
            </a:xfrm>
            <a:prstGeom prst="rect">
              <a:avLst/>
            </a:prstGeom>
            <a:solidFill>
              <a:srgbClr val="77777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Med Gray</a:t>
              </a: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"/>
                  <a:cs typeface=""/>
                </a:rPr>
                <a:t>:	100 100 100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0948DD49-AF90-1CEA-382A-A546567E84BC}"/>
              </a:ext>
            </a:extLst>
          </p:cNvPr>
          <p:cNvSpPr/>
          <p:nvPr userDrawn="1"/>
        </p:nvSpPr>
        <p:spPr>
          <a:xfrm>
            <a:off x="-22295" y="-12358"/>
            <a:ext cx="407504" cy="6885432"/>
          </a:xfrm>
          <a:prstGeom prst="rect">
            <a:avLst/>
          </a:prstGeom>
          <a:solidFill>
            <a:srgbClr val="ACAE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F78BD7-AA35-807D-AB7A-4B98283D4CDD}"/>
              </a:ext>
            </a:extLst>
          </p:cNvPr>
          <p:cNvSpPr/>
          <p:nvPr userDrawn="1"/>
        </p:nvSpPr>
        <p:spPr>
          <a:xfrm>
            <a:off x="393583" y="-8241"/>
            <a:ext cx="150116" cy="6885432"/>
          </a:xfrm>
          <a:prstGeom prst="rect">
            <a:avLst/>
          </a:prstGeom>
          <a:solidFill>
            <a:srgbClr val="2D7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46985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ames.kirk@cic.iqmri.or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webm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300D3-8C13-3748-A9A7-B688F6C88A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00419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dirty="0"/>
              <a:t>Hierarchical Logic Graphs for Grounding Goals and </a:t>
            </a:r>
            <a:br>
              <a:rPr lang="en-US" sz="4800" dirty="0"/>
            </a:br>
            <a:r>
              <a:rPr lang="en-US" sz="4800" dirty="0"/>
              <a:t>Answering 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43E68-1249-204C-A48B-06B2A33426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0275" y="3895438"/>
            <a:ext cx="5568778" cy="227564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James Kirk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hlinkClick r:id="rId3"/>
              </a:rPr>
              <a:t>james.kirk@cic.iqmri.org</a:t>
            </a:r>
            <a:r>
              <a:rPr lang="en-US" sz="1600" dirty="0"/>
              <a:t> </a:t>
            </a:r>
          </a:p>
          <a:p>
            <a:pPr>
              <a:lnSpc>
                <a:spcPct val="100000"/>
              </a:lnSpc>
            </a:pPr>
            <a:r>
              <a:rPr lang="en-US" sz="2000" noProof="1"/>
              <a:t>45</a:t>
            </a:r>
            <a:r>
              <a:rPr lang="en-US" sz="2000" baseline="30000" noProof="1"/>
              <a:t>th</a:t>
            </a:r>
            <a:r>
              <a:rPr lang="en-US" sz="2000" noProof="1"/>
              <a:t> Soar Workshop</a:t>
            </a:r>
          </a:p>
          <a:p>
            <a:pPr>
              <a:lnSpc>
                <a:spcPct val="100000"/>
              </a:lnSpc>
            </a:pPr>
            <a:r>
              <a:rPr lang="en-US" sz="2000" noProof="1"/>
              <a:t>May 5, 2025</a:t>
            </a:r>
            <a:endParaRPr lang="en-US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44D57-6B56-21BF-D0A7-F8EB57B3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(c) 2025 Center for Integrated Cognition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6AA33786-3920-762C-7459-282E492FD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45214" y="6479324"/>
            <a:ext cx="418071" cy="365125"/>
          </a:xfrm>
        </p:spPr>
        <p:txBody>
          <a:bodyPr/>
          <a:lstStyle/>
          <a:p>
            <a:fld id="{B65E7EDF-9339-DF44-A240-6BDBFF05048D}" type="slidenum">
              <a:rPr lang="en-US" sz="1400" smtClean="0">
                <a:solidFill>
                  <a:schemeClr val="bg1"/>
                </a:solidFill>
              </a:rPr>
              <a:pPr/>
              <a:t>1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216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DA8D2D-9860-1849-99D9-5E714E80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8960" y="365125"/>
            <a:ext cx="9516428" cy="1325563"/>
          </a:xfrm>
        </p:spPr>
        <p:txBody>
          <a:bodyPr/>
          <a:lstStyle/>
          <a:p>
            <a:r>
              <a:rPr lang="en-US" dirty="0"/>
              <a:t>Nuggets &amp; Coal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5BC72B-985A-B84D-8429-7DD2DB45C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9288" y="1768620"/>
            <a:ext cx="2175230" cy="823912"/>
          </a:xfrm>
        </p:spPr>
        <p:txBody>
          <a:bodyPr>
            <a:normAutofit/>
          </a:bodyPr>
          <a:lstStyle/>
          <a:p>
            <a:r>
              <a:rPr lang="en-US" sz="3200" dirty="0"/>
              <a:t>Nuggets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18E3DE-365B-B04F-ACF0-C4B5D160EE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3064" y="2990266"/>
            <a:ext cx="5870863" cy="370867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noProof="1"/>
              <a:t>Keeping thesis work alive!</a:t>
            </a:r>
          </a:p>
          <a:p>
            <a:pPr lvl="1">
              <a:lnSpc>
                <a:spcPct val="100000"/>
              </a:lnSpc>
            </a:pPr>
            <a:r>
              <a:rPr lang="en-US" sz="1600" noProof="1"/>
              <a:t>Replacing limited language usage with language interpretation capabilities of LLMs</a:t>
            </a:r>
          </a:p>
          <a:p>
            <a:pPr>
              <a:lnSpc>
                <a:spcPct val="100000"/>
              </a:lnSpc>
            </a:pPr>
            <a:r>
              <a:rPr lang="en-US" sz="2000" noProof="1"/>
              <a:t>Working for multiple purposes (goals and QA)</a:t>
            </a:r>
          </a:p>
          <a:p>
            <a:pPr>
              <a:lnSpc>
                <a:spcPct val="100000"/>
              </a:lnSpc>
            </a:pPr>
            <a:r>
              <a:rPr lang="en-US" sz="2000" noProof="1"/>
              <a:t>Applied in multiple projects/domains</a:t>
            </a:r>
          </a:p>
          <a:p>
            <a:pPr>
              <a:lnSpc>
                <a:spcPct val="100000"/>
              </a:lnSpc>
            </a:pPr>
            <a:r>
              <a:rPr lang="en-US" sz="2000" noProof="1"/>
              <a:t>Showing good integration of CA abilities (episodic memory), LLMs (for NL conversion), and ITL</a:t>
            </a:r>
          </a:p>
          <a:p>
            <a:pPr>
              <a:lnSpc>
                <a:spcPct val="100000"/>
              </a:lnSpc>
            </a:pPr>
            <a:endParaRPr lang="en-US" sz="2000" noProof="1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830B9F-0F69-6846-B8DD-B37E3E5170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342385" y="1768619"/>
            <a:ext cx="1995256" cy="823912"/>
          </a:xfrm>
        </p:spPr>
        <p:txBody>
          <a:bodyPr>
            <a:normAutofit/>
          </a:bodyPr>
          <a:lstStyle/>
          <a:p>
            <a:r>
              <a:rPr lang="en-US" sz="3200" dirty="0"/>
              <a:t>Coal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4697914-4611-E94C-BB8E-8243B5F4BD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24135" y="2990266"/>
            <a:ext cx="5465058" cy="382051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noProof="1"/>
              <a:t>Lacks support currently for complex conjuctions and disjunctions &amp; still some set functionality to port</a:t>
            </a:r>
          </a:p>
          <a:p>
            <a:pPr>
              <a:lnSpc>
                <a:spcPct val="100000"/>
              </a:lnSpc>
            </a:pPr>
            <a:r>
              <a:rPr lang="en-US" sz="2000" noProof="1"/>
              <a:t>Need better strategy for integration of MEA and HLG for more complex goals</a:t>
            </a:r>
          </a:p>
          <a:p>
            <a:pPr>
              <a:lnSpc>
                <a:spcPct val="100000"/>
              </a:lnSpc>
            </a:pPr>
            <a:r>
              <a:rPr lang="en-US" sz="2000" noProof="1"/>
              <a:t>Long prompt due to growing examples</a:t>
            </a:r>
          </a:p>
          <a:p>
            <a:pPr lvl="1">
              <a:lnSpc>
                <a:spcPct val="100000"/>
              </a:lnSpc>
            </a:pPr>
            <a:r>
              <a:rPr lang="en-US" sz="1600" noProof="1"/>
              <a:t>Need to experiment with approaches such as finetuning and DSPy</a:t>
            </a:r>
          </a:p>
          <a:p>
            <a:pPr>
              <a:lnSpc>
                <a:spcPct val="100000"/>
              </a:lnSpc>
            </a:pPr>
            <a:r>
              <a:rPr lang="en-US" sz="2000" noProof="1"/>
              <a:t>More experiments to evaluate LLM vs. HLG</a:t>
            </a:r>
          </a:p>
          <a:p>
            <a:pPr>
              <a:lnSpc>
                <a:spcPct val="100000"/>
              </a:lnSpc>
            </a:pPr>
            <a:r>
              <a:rPr lang="en-US" sz="2000" noProof="1"/>
              <a:t>Chunking not implemented yet</a:t>
            </a:r>
          </a:p>
          <a:p>
            <a:pPr>
              <a:lnSpc>
                <a:spcPct val="100000"/>
              </a:lnSpc>
            </a:pPr>
            <a:endParaRPr lang="en-US" sz="2000" dirty="0"/>
          </a:p>
        </p:txBody>
      </p:sp>
      <p:pic>
        <p:nvPicPr>
          <p:cNvPr id="1026" name="Picture 2" descr="Gold - Hedge or Not? - ShareCafe">
            <a:extLst>
              <a:ext uri="{FF2B5EF4-FFF2-40B4-BE49-F238E27FC236}">
                <a16:creationId xmlns:a16="http://schemas.microsoft.com/office/drawing/2014/main" id="{EC64926A-96FB-5711-CEF9-3BA5AB8843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7" r="6077"/>
          <a:stretch/>
        </p:blipFill>
        <p:spPr bwMode="auto">
          <a:xfrm>
            <a:off x="613064" y="1623408"/>
            <a:ext cx="1885112" cy="1225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hunk Of Coal On A White Background Stock Photo - Download Image Now - Coal,  Bumpy, Block Shape - iStock">
            <a:extLst>
              <a:ext uri="{FF2B5EF4-FFF2-40B4-BE49-F238E27FC236}">
                <a16:creationId xmlns:a16="http://schemas.microsoft.com/office/drawing/2014/main" id="{451C1B9E-3931-4AF2-46E8-A5C5FE4883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 t="23939" r="20499" b="22520"/>
          <a:stretch/>
        </p:blipFill>
        <p:spPr bwMode="auto">
          <a:xfrm>
            <a:off x="6440742" y="1508708"/>
            <a:ext cx="1747777" cy="1481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1F834C-6EB7-F87C-6205-0093CB98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AF0FFA2-FE69-0107-D739-A49DBD47A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45214" y="6479324"/>
            <a:ext cx="418071" cy="365125"/>
          </a:xfrm>
        </p:spPr>
        <p:txBody>
          <a:bodyPr/>
          <a:lstStyle/>
          <a:p>
            <a:fld id="{B65E7EDF-9339-DF44-A240-6BDBFF05048D}" type="slidenum">
              <a:rPr lang="en-US" sz="1400" smtClean="0">
                <a:solidFill>
                  <a:schemeClr val="bg1"/>
                </a:solidFill>
              </a:rPr>
              <a:pPr/>
              <a:t>10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346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57D0D-3E17-F8FF-1999-642479605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D4E5EE-EB00-C2AD-0C83-F43E07F5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3A70DAEF-F872-A8C8-38EA-D25E16279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579" y="6476830"/>
            <a:ext cx="381000" cy="365125"/>
          </a:xfrm>
        </p:spPr>
        <p:txBody>
          <a:bodyPr/>
          <a:lstStyle/>
          <a:p>
            <a:fld id="{B65E7EDF-9339-DF44-A240-6BDBFF05048D}" type="slidenum">
              <a:rPr lang="en-US" sz="1400" smtClean="0">
                <a:solidFill>
                  <a:schemeClr val="bg1"/>
                </a:solidFill>
              </a:rPr>
              <a:pPr/>
              <a:t>11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512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1B04C-AEE9-2BBA-2950-440ECA521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64E21-12C1-3077-BB37-7727B2470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203864"/>
                </a:solidFill>
                <a:ea typeface="+mn-lt"/>
                <a:cs typeface="+mn-lt"/>
              </a:rPr>
              <a:t>Mathematical Calculations</a:t>
            </a:r>
            <a:endParaRPr lang="en-US" dirty="0">
              <a:solidFill>
                <a:srgbClr val="203864"/>
              </a:solidFill>
            </a:endParaRPr>
          </a:p>
          <a:p>
            <a:pPr lvl="1"/>
            <a:r>
              <a:rPr lang="en-US" sz="2200" dirty="0">
                <a:solidFill>
                  <a:srgbClr val="203864"/>
                </a:solidFill>
                <a:ea typeface="+mn-lt"/>
                <a:cs typeface="+mn-lt"/>
              </a:rPr>
              <a:t>“How many kph is the car going?”</a:t>
            </a:r>
          </a:p>
          <a:p>
            <a:pPr lvl="1"/>
            <a:r>
              <a:rPr lang="en-US" sz="2200" dirty="0">
                <a:solidFill>
                  <a:srgbClr val="203864"/>
                </a:solidFill>
                <a:ea typeface="+mn-lt"/>
                <a:cs typeface="+mn-lt"/>
              </a:rPr>
              <a:t>Converts internal representation (mph) to kph</a:t>
            </a:r>
          </a:p>
          <a:p>
            <a:r>
              <a:rPr lang="en-US" dirty="0">
                <a:solidFill>
                  <a:srgbClr val="203864"/>
                </a:solidFill>
                <a:ea typeface="Calibri"/>
                <a:cs typeface="Calibri"/>
              </a:rPr>
              <a:t>Spatial Properties</a:t>
            </a:r>
            <a:endParaRPr lang="en-US" dirty="0">
              <a:solidFill>
                <a:srgbClr val="203864"/>
              </a:solidFill>
            </a:endParaRPr>
          </a:p>
          <a:p>
            <a:pPr lvl="1"/>
            <a:r>
              <a:rPr lang="en-US" sz="2200" dirty="0">
                <a:solidFill>
                  <a:srgbClr val="203864"/>
                </a:solidFill>
                <a:ea typeface="Calibri"/>
                <a:cs typeface="Calibri"/>
              </a:rPr>
              <a:t>“What is the distance between the two ships?”</a:t>
            </a:r>
          </a:p>
          <a:p>
            <a:pPr lvl="1"/>
            <a:r>
              <a:rPr lang="en-US" sz="2200" dirty="0">
                <a:solidFill>
                  <a:srgbClr val="203864"/>
                </a:solidFill>
                <a:ea typeface="Calibri"/>
                <a:cs typeface="Calibri"/>
              </a:rPr>
              <a:t>Generates and evaluates the</a:t>
            </a:r>
            <a:r>
              <a:rPr lang="en-US" sz="2200" i="1" dirty="0">
                <a:solidFill>
                  <a:srgbClr val="203864"/>
                </a:solidFill>
                <a:ea typeface="Calibri"/>
                <a:cs typeface="Calibri"/>
              </a:rPr>
              <a:t> Haversine formula</a:t>
            </a:r>
            <a:r>
              <a:rPr lang="en-US" sz="2200" dirty="0">
                <a:solidFill>
                  <a:srgbClr val="203864"/>
                </a:solidFill>
                <a:ea typeface="Calibri"/>
                <a:cs typeface="Calibri"/>
              </a:rPr>
              <a:t> for computing distance using </a:t>
            </a:r>
            <a:r>
              <a:rPr lang="en-US" sz="2200" dirty="0" err="1">
                <a:solidFill>
                  <a:srgbClr val="203864"/>
                </a:solidFill>
                <a:ea typeface="Calibri"/>
                <a:cs typeface="Calibri"/>
              </a:rPr>
              <a:t>lat</a:t>
            </a:r>
            <a:r>
              <a:rPr lang="en-US" sz="2200" dirty="0">
                <a:solidFill>
                  <a:srgbClr val="203864"/>
                </a:solidFill>
                <a:ea typeface="Calibri"/>
                <a:cs typeface="Calibri"/>
              </a:rPr>
              <a:t>/long</a:t>
            </a:r>
          </a:p>
          <a:p>
            <a:r>
              <a:rPr lang="en-US" dirty="0">
                <a:solidFill>
                  <a:srgbClr val="203864"/>
                </a:solidFill>
                <a:ea typeface="+mn-lt"/>
                <a:cs typeface="+mn-lt"/>
              </a:rPr>
              <a:t>Conjunctions</a:t>
            </a:r>
          </a:p>
          <a:p>
            <a:pPr lvl="1"/>
            <a:r>
              <a:rPr lang="en-US" sz="2200" dirty="0">
                <a:solidFill>
                  <a:srgbClr val="203864"/>
                </a:solidFill>
                <a:ea typeface="+mn-lt"/>
                <a:cs typeface="+mn-lt"/>
              </a:rPr>
              <a:t>“At its current speed, how long would it take Ship-A to reach the Ship-B?”</a:t>
            </a:r>
          </a:p>
          <a:p>
            <a:pPr lvl="1"/>
            <a:r>
              <a:rPr lang="en-US" sz="2200" dirty="0">
                <a:solidFill>
                  <a:srgbClr val="203864"/>
                </a:solidFill>
                <a:ea typeface="+mn-lt"/>
                <a:cs typeface="+mn-lt"/>
              </a:rPr>
              <a:t>Performs calculations, including Haversine formula, unit conversion, and division</a:t>
            </a:r>
            <a:endParaRPr lang="en-US" sz="2200" dirty="0">
              <a:solidFill>
                <a:srgbClr val="203864"/>
              </a:solidFill>
              <a:ea typeface="Calibri"/>
              <a:cs typeface="Calibri"/>
            </a:endParaRPr>
          </a:p>
          <a:p>
            <a:r>
              <a:rPr lang="en-US" dirty="0">
                <a:solidFill>
                  <a:srgbClr val="203864"/>
                </a:solidFill>
                <a:ea typeface="Calibri"/>
                <a:cs typeface="Calibri"/>
              </a:rPr>
              <a:t>Historical Information</a:t>
            </a:r>
            <a:endParaRPr lang="en-US" dirty="0">
              <a:solidFill>
                <a:srgbClr val="203864"/>
              </a:solidFill>
            </a:endParaRPr>
          </a:p>
          <a:p>
            <a:pPr lvl="1"/>
            <a:r>
              <a:rPr lang="en-US" sz="2200" dirty="0">
                <a:solidFill>
                  <a:srgbClr val="164472"/>
                </a:solidFill>
                <a:ea typeface="Calibri"/>
                <a:cs typeface="Calibri"/>
              </a:rPr>
              <a:t>“When the </a:t>
            </a:r>
            <a:r>
              <a:rPr lang="en-US" sz="2200" dirty="0">
                <a:ea typeface="Calibri"/>
                <a:cs typeface="Calibri"/>
              </a:rPr>
              <a:t>Oceanic</a:t>
            </a:r>
            <a:r>
              <a:rPr lang="en-US" sz="2200" dirty="0">
                <a:solidFill>
                  <a:srgbClr val="164472"/>
                </a:solidFill>
                <a:ea typeface="Calibri"/>
                <a:cs typeface="Calibri"/>
              </a:rPr>
              <a:t> was leaving </a:t>
            </a:r>
            <a:r>
              <a:rPr lang="en-US" sz="2200" dirty="0">
                <a:ea typeface="Calibri"/>
                <a:cs typeface="Calibri"/>
              </a:rPr>
              <a:t>Port-A</a:t>
            </a:r>
            <a:r>
              <a:rPr lang="en-US" sz="2200" dirty="0">
                <a:solidFill>
                  <a:srgbClr val="164472"/>
                </a:solidFill>
                <a:ea typeface="Calibri"/>
                <a:cs typeface="Calibri"/>
              </a:rPr>
              <a:t>, how many ships were traveling to </a:t>
            </a:r>
            <a:r>
              <a:rPr lang="en-US" sz="2200" dirty="0">
                <a:ea typeface="Calibri"/>
                <a:cs typeface="Calibri"/>
              </a:rPr>
              <a:t>Port-B</a:t>
            </a:r>
            <a:r>
              <a:rPr lang="en-US" sz="2200" dirty="0">
                <a:solidFill>
                  <a:srgbClr val="164472"/>
                </a:solidFill>
                <a:ea typeface="Calibri"/>
                <a:cs typeface="Calibri"/>
              </a:rPr>
              <a:t>?” </a:t>
            </a:r>
          </a:p>
          <a:p>
            <a:pPr lvl="1"/>
            <a:r>
              <a:rPr lang="en-US" sz="2200" dirty="0">
                <a:solidFill>
                  <a:srgbClr val="203864"/>
                </a:solidFill>
                <a:ea typeface="Calibri"/>
                <a:cs typeface="Calibri"/>
              </a:rPr>
              <a:t>Retrieves past experiences from </a:t>
            </a:r>
            <a:r>
              <a:rPr lang="en-US" sz="2200" i="1" dirty="0">
                <a:solidFill>
                  <a:srgbClr val="203864"/>
                </a:solidFill>
                <a:ea typeface="Calibri"/>
                <a:cs typeface="Calibri"/>
              </a:rPr>
              <a:t>episodic memory</a:t>
            </a:r>
            <a:r>
              <a:rPr lang="en-US" sz="2200" dirty="0">
                <a:solidFill>
                  <a:srgbClr val="203864"/>
                </a:solidFill>
                <a:ea typeface="Calibri"/>
                <a:cs typeface="Calibri"/>
              </a:rPr>
              <a:t>, finds ships traveling to Port-B and counts 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AD9111-88C3-C0F8-C98A-B481FA901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E37D5-CE49-4ED7-2906-D0744C470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857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A5269-6541-D812-5EDD-7B75900A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B9E9F-34B3-7977-E5EC-FCD1C914D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557" y="1667971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Need to be able to ground and reason over complex goals and questions</a:t>
            </a:r>
          </a:p>
          <a:p>
            <a:r>
              <a:rPr lang="en-US" sz="2000" dirty="0"/>
              <a:t>Direct response from LLM are good, but can struggle with handling complex goals and questions which can include</a:t>
            </a:r>
          </a:p>
          <a:p>
            <a:pPr lvl="1"/>
            <a:r>
              <a:rPr lang="en-US" sz="1800" dirty="0"/>
              <a:t>involved calculations and spatial reasoning</a:t>
            </a:r>
          </a:p>
          <a:p>
            <a:pPr lvl="1"/>
            <a:r>
              <a:rPr lang="en-US" sz="1800" dirty="0"/>
              <a:t>complex combinations of tests and calculations</a:t>
            </a:r>
          </a:p>
          <a:p>
            <a:pPr lvl="1"/>
            <a:r>
              <a:rPr lang="en-US" sz="1800" dirty="0"/>
              <a:t>references to unseen/ungroundable objects</a:t>
            </a:r>
          </a:p>
          <a:p>
            <a:pPr lvl="1"/>
            <a:r>
              <a:rPr lang="en-US" sz="1800" dirty="0"/>
              <a:t>reasoning over historic information</a:t>
            </a:r>
          </a:p>
          <a:p>
            <a:r>
              <a:rPr lang="en-US" sz="2000" dirty="0"/>
              <a:t>Explorations with intermediate soar representations for question answering required creating custom query formats and interpretation code for each type of question</a:t>
            </a:r>
          </a:p>
          <a:p>
            <a:r>
              <a:rPr lang="en-US" sz="2000" dirty="0"/>
              <a:t>Hierarchical Logic Graphs (HLG) provide a general format for representing both goals and questions that can be grounded by a Soar agent</a:t>
            </a:r>
          </a:p>
          <a:p>
            <a:pPr lvl="1"/>
            <a:r>
              <a:rPr lang="en-US" sz="1800" dirty="0"/>
              <a:t>*Based on representation and recursive grounding strategy developed during my thesis for representing and grounding goals, actions, and concept definitions</a:t>
            </a:r>
          </a:p>
          <a:p>
            <a:pPr lvl="1"/>
            <a:r>
              <a:rPr lang="en-US" sz="1800" dirty="0"/>
              <a:t>Extending to support questions and new types of tests and calculations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9D3CD4-9ED3-0162-6FEA-299C420C0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41427-9982-513A-E72E-1DCBD0AB79DD}"/>
              </a:ext>
            </a:extLst>
          </p:cNvPr>
          <p:cNvSpPr txBox="1"/>
          <p:nvPr/>
        </p:nvSpPr>
        <p:spPr>
          <a:xfrm>
            <a:off x="1113495" y="6003424"/>
            <a:ext cx="112158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sz="1200" dirty="0">
                <a:solidFill>
                  <a:srgbClr val="164472"/>
                </a:solidFill>
              </a:rPr>
              <a:t>*Kirk, J. (2019). Learning Hierarchical Compositional Task Definitions through Online Situated Interactive Language Instruction (Doctoral dissertation).</a:t>
            </a:r>
            <a:br>
              <a:rPr lang="en-US" sz="1200" dirty="0">
                <a:solidFill>
                  <a:srgbClr val="164472"/>
                </a:solidFill>
              </a:rPr>
            </a:b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Kirk, J. R., &amp; Laird, J. E. (2019). Learning hierarchical symbolic representations to support interactive task learning and knowledge transfer</a:t>
            </a:r>
            <a:r>
              <a:rPr lang="en-US" sz="1200" dirty="0">
                <a:solidFill>
                  <a:srgbClr val="164472"/>
                </a:solidFill>
                <a:latin typeface="Calibri" panose="020F0502020204030204"/>
              </a:rPr>
              <a:t>.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IJCAI 2019. AAAI Press.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DA10C09-9DC9-2DB5-417C-49C044E3D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45214" y="6479324"/>
            <a:ext cx="418071" cy="365125"/>
          </a:xfrm>
        </p:spPr>
        <p:txBody>
          <a:bodyPr/>
          <a:lstStyle/>
          <a:p>
            <a:fld id="{B65E7EDF-9339-DF44-A240-6BDBFF05048D}" type="slidenum">
              <a:rPr lang="en-US" sz="1400" smtClean="0">
                <a:solidFill>
                  <a:schemeClr val="bg1"/>
                </a:solidFill>
              </a:rPr>
              <a:pPr/>
              <a:t>2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018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D5E58-6D5D-8FE6-ACA8-3124C7478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59B69-34AE-13AE-3A5D-9C8EEEF58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Hierarchical Logic Graphs (HLG)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94304-8B61-CD32-C8A1-A3FA8FE42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556" y="1462646"/>
            <a:ext cx="11107528" cy="5231218"/>
          </a:xfrm>
        </p:spPr>
        <p:txBody>
          <a:bodyPr>
            <a:normAutofit/>
          </a:bodyPr>
          <a:lstStyle/>
          <a:p>
            <a:r>
              <a:rPr lang="en-US" sz="2400" dirty="0"/>
              <a:t>HLGs represent general logic in a DAG that the agent can evaluate</a:t>
            </a:r>
          </a:p>
          <a:p>
            <a:pPr lvl="1"/>
            <a:r>
              <a:rPr lang="en-US" sz="2000" dirty="0"/>
              <a:t>Represents a conjunction of predicates test (such as apply-property) evaluated bottom up</a:t>
            </a:r>
          </a:p>
          <a:p>
            <a:pPr lvl="1"/>
            <a:r>
              <a:rPr lang="en-US" sz="2000" dirty="0"/>
              <a:t>Agent evaluates by performing calculations and grounding to current situation</a:t>
            </a:r>
          </a:p>
          <a:p>
            <a:pPr lvl="1"/>
            <a:r>
              <a:rPr lang="en-US" sz="2000" dirty="0"/>
              <a:t>Increases the generality and supported complexity of goals/questions</a:t>
            </a:r>
          </a:p>
          <a:p>
            <a:r>
              <a:rPr lang="en-US" sz="2400" dirty="0"/>
              <a:t>Simple example: “What is color of the cup?”</a:t>
            </a:r>
          </a:p>
          <a:p>
            <a:pPr lvl="1"/>
            <a:r>
              <a:rPr lang="en-US" sz="2000" dirty="0"/>
              <a:t>Generated DAG: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4BBF79-C03E-1CEE-46CD-7A44229AE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5E7EDF-9339-DF44-A240-6BDBFF05048D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panose="02000503000000020004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panose="02000503000000020004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Shape 224">
                <a:extLst>
                  <a:ext uri="{FF2B5EF4-FFF2-40B4-BE49-F238E27FC236}">
                    <a16:creationId xmlns:a16="http://schemas.microsoft.com/office/drawing/2014/main" id="{B3127C8A-BDF7-5BAE-EDEF-CDF5DE7CEE5B}"/>
                  </a:ext>
                </a:extLst>
              </p:cNvPr>
              <p:cNvSpPr txBox="1"/>
              <p:nvPr/>
            </p:nvSpPr>
            <p:spPr>
              <a:xfrm>
                <a:off x="6886079" y="3436079"/>
                <a:ext cx="4693174" cy="18740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r>
                  <a:rPr kumimoji="0" lang="en-US" sz="2000" b="1" i="0" u="sng" strike="noStrike" kern="0" cap="none" spc="0" normalizeH="0" baseline="0" noProof="0" dirty="0">
                    <a:ln>
                      <a:noFill/>
                    </a:ln>
                    <a:solidFill>
                      <a:srgbClr val="164472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  <a:sym typeface="Arial"/>
                  </a:rPr>
                  <a:t>General Formulation:</a:t>
                </a:r>
                <a:endParaRPr kumimoji="0" lang="en-US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164472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Arial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0" lang="pt-BR" sz="20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164472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Arial"/>
                          <a:sym typeface="Arial"/>
                        </a:rPr>
                        <m:t>𝑓</m:t>
                      </m:r>
                      <m:d>
                        <m:dPr>
                          <m:ctrlPr>
                            <a:rPr kumimoji="0" lang="pt-BR" sz="20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164472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Arial"/>
                              <a:sym typeface="Arial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pt-BR" sz="20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164472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Arial"/>
                                  <a:sym typeface="Arial"/>
                                </a:rPr>
                              </m:ctrlPr>
                            </m:sSubPr>
                            <m:e>
                              <m:r>
                                <a:rPr kumimoji="0" lang="en-US" sz="20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164472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Arial"/>
                                  <a:sym typeface="Arial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0" lang="en-US" sz="20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164472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Arial"/>
                                  <a:sym typeface="Arial"/>
                                </a:rPr>
                                <m:t>1</m:t>
                              </m:r>
                            </m:sub>
                          </m:sSub>
                          <m:r>
                            <a:rPr kumimoji="0" lang="en-US" sz="20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164472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Arial"/>
                              <a:sym typeface="Arial"/>
                            </a:rPr>
                            <m:t>,…,</m:t>
                          </m:r>
                          <m:sSub>
                            <m:sSubPr>
                              <m:ctrlPr>
                                <a:rPr kumimoji="0" lang="pt-BR" sz="20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164472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Arial"/>
                                  <a:sym typeface="Arial"/>
                                </a:rPr>
                              </m:ctrlPr>
                            </m:sSubPr>
                            <m:e>
                              <m:r>
                                <a:rPr kumimoji="0" lang="en-US" sz="20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164472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Arial"/>
                                  <a:sym typeface="Arial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0" lang="en-US" sz="20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164472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Arial"/>
                                  <a:sym typeface="Arial"/>
                                </a:rPr>
                                <m:t>𝑚</m:t>
                              </m:r>
                            </m:sub>
                          </m:sSub>
                        </m:e>
                      </m:d>
                      <m:r>
                        <a:rPr kumimoji="0" lang="pt-BR" sz="20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164472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Arial"/>
                          <a:sym typeface="Arial"/>
                        </a:rPr>
                        <m:t>=</m:t>
                      </m:r>
                      <m:nary>
                        <m:naryPr>
                          <m:chr m:val="⋂"/>
                          <m:ctrlPr>
                            <a:rPr kumimoji="0" lang="pt-BR" sz="20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164472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Arial"/>
                              <a:sym typeface="Arial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0" lang="en-US" sz="20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164472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Arial"/>
                              <a:sym typeface="Arial"/>
                            </a:rPr>
                            <m:t>𝑖</m:t>
                          </m:r>
                          <m:r>
                            <a:rPr kumimoji="0" lang="en-US" sz="20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164472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Arial"/>
                              <a:sym typeface="Arial"/>
                            </a:rPr>
                            <m:t>=1</m:t>
                          </m:r>
                        </m:sub>
                        <m:sup>
                          <m:r>
                            <a:rPr kumimoji="0" lang="en-US" sz="2000" b="0" i="1" u="none" strike="noStrike" kern="0" cap="none" spc="0" normalizeH="0" baseline="0" noProof="0">
                              <a:ln>
                                <a:noFill/>
                              </a:ln>
                              <a:solidFill>
                                <a:srgbClr val="164472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Arial"/>
                              <a:sym typeface="Arial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kumimoji="0" lang="pt-BR" sz="20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164472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Arial"/>
                                  <a:sym typeface="Arial"/>
                                </a:rPr>
                              </m:ctrlPr>
                            </m:sSubPr>
                            <m:e>
                              <m:r>
                                <a:rPr kumimoji="0" lang="en-US" sz="20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164472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Arial"/>
                                  <a:sym typeface="Arial"/>
                                </a:rPr>
                                <m:t>𝑓</m:t>
                              </m:r>
                            </m:e>
                            <m:sub>
                              <m:r>
                                <a:rPr kumimoji="0" lang="en-US" sz="20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164472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Arial"/>
                                  <a:sym typeface="Arial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en-US" sz="20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164472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Arial"/>
                                  <a:sym typeface="Arial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0" lang="pt-BR" sz="2000" b="0" i="1" u="none" strike="noStrike" kern="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rgbClr val="164472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Arial"/>
                                      <a:sym typeface="Arial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sz="2000" b="0" i="1" u="none" strike="noStrike" kern="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rgbClr val="164472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Arial"/>
                                      <a:sym typeface="Arial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kumimoji="0" lang="en-US" sz="2000" b="0" i="1" u="none" strike="noStrike" kern="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rgbClr val="164472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Arial"/>
                                      <a:sym typeface="Arial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kumimoji="0" lang="en-US" sz="2000" b="0" i="1" u="none" strike="noStrike" kern="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rgbClr val="164472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Arial"/>
                                  <a:sym typeface="Arial"/>
                                </a:rPr>
                                <m:t>…</m:t>
                              </m:r>
                            </m:e>
                          </m:d>
                        </m:e>
                      </m:nary>
                      <m:r>
                        <a:rPr kumimoji="0" lang="en-US" sz="20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164472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Arial"/>
                          <a:sym typeface="Arial"/>
                        </a:rPr>
                        <m:t>(1≥</m:t>
                      </m:r>
                      <m:r>
                        <a:rPr kumimoji="0" lang="en-US" sz="20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164472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Arial"/>
                          <a:sym typeface="Arial"/>
                        </a:rPr>
                        <m:t>𝑗</m:t>
                      </m:r>
                      <m:r>
                        <a:rPr kumimoji="0" lang="en-US" sz="20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164472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Arial"/>
                          <a:sym typeface="Arial"/>
                        </a:rPr>
                        <m:t>≥</m:t>
                      </m:r>
                      <m:r>
                        <a:rPr kumimoji="0" lang="en-US" sz="20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164472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Arial"/>
                          <a:sym typeface="Arial"/>
                        </a:rPr>
                        <m:t>𝑚</m:t>
                      </m:r>
                      <m:r>
                        <a:rPr kumimoji="0" lang="en-US" sz="2000" b="0" i="1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164472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Arial"/>
                          <a:sym typeface="Arial"/>
                        </a:rPr>
                        <m:t>)</m:t>
                      </m:r>
                    </m:oMath>
                  </m:oMathPara>
                </a14:m>
                <a:endPara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164472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164472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  <a:sym typeface="Arial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64472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  <a:sym typeface="Arial"/>
                  </a:rPr>
                  <a:t>	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64472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Arial"/>
                    <a:sym typeface="Arial"/>
                  </a:rPr>
                  <a:t>	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164472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Arial"/>
                  <a:sym typeface="Arial"/>
                </a:endParaRPr>
              </a:p>
            </p:txBody>
          </p:sp>
        </mc:Choice>
        <mc:Fallback xmlns="">
          <p:sp>
            <p:nvSpPr>
              <p:cNvPr id="5" name="Shape 224">
                <a:extLst>
                  <a:ext uri="{FF2B5EF4-FFF2-40B4-BE49-F238E27FC236}">
                    <a16:creationId xmlns:a16="http://schemas.microsoft.com/office/drawing/2014/main" id="{B3127C8A-BDF7-5BAE-EDEF-CDF5DE7CEE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86079" y="3436079"/>
                <a:ext cx="4693174" cy="1874038"/>
              </a:xfrm>
              <a:prstGeom prst="rect">
                <a:avLst/>
              </a:prstGeom>
              <a:blipFill>
                <a:blip r:embed="rId2"/>
                <a:stretch>
                  <a:fillRect l="-143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2AB927A0-7401-5FF0-2BC6-4A99DB55D8FE}"/>
              </a:ext>
            </a:extLst>
          </p:cNvPr>
          <p:cNvSpPr txBox="1"/>
          <p:nvPr/>
        </p:nvSpPr>
        <p:spPr>
          <a:xfrm>
            <a:off x="7422776" y="5277370"/>
            <a:ext cx="45353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1200" cap="none" spc="0" normalizeH="0" baseline="0" noProof="0" dirty="0" err="1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</a:t>
            </a:r>
            <a:r>
              <a:rPr kumimoji="0" lang="en-US" sz="1600" b="1" i="1" u="none" strike="noStrike" kern="1200" cap="none" spc="0" normalizeH="0" baseline="-25000" noProof="0" dirty="0" err="1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</a:t>
            </a:r>
            <a:r>
              <a:rPr kumimoji="0" lang="en-US" sz="1600" b="1" i="1" u="none" strike="noStrike" kern="1200" cap="none" spc="0" normalizeH="0" baseline="-2500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  <a:r>
              <a:rPr kumimoji="0" lang="en-US" sz="1600" b="1" i="1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{objects/entities, values, sets, world states} </a:t>
            </a:r>
            <a:endParaRPr kumimoji="0" lang="en-US" sz="1600" b="1" i="1" u="none" strike="noStrike" kern="1200" cap="none" spc="0" normalizeH="0" baseline="0" noProof="0" dirty="0">
              <a:ln>
                <a:noFill/>
              </a:ln>
              <a:solidFill>
                <a:srgbClr val="16447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1" i="1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</a:t>
            </a:r>
            <a:r>
              <a:rPr kumimoji="0" lang="en-US" sz="1600" b="1" i="1" u="none" strike="noStrike" kern="1200" cap="none" spc="0" normalizeH="0" baseline="-2500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predicate terms</a:t>
            </a:r>
            <a:endParaRPr kumimoji="0" lang="en-US" sz="1600" b="1" i="1" u="none" strike="noStrike" kern="1200" cap="none" spc="0" normalizeH="0" baseline="0" noProof="0" dirty="0">
              <a:ln>
                <a:noFill/>
              </a:ln>
              <a:solidFill>
                <a:srgbClr val="16447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number of objects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1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number of terms (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</a:t>
            </a:r>
            <a:r>
              <a:rPr kumimoji="0" lang="en-US" sz="1600" b="0" i="1" u="none" strike="noStrike" kern="1200" cap="none" spc="0" normalizeH="0" baseline="-2500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predicates)</a:t>
            </a:r>
          </a:p>
        </p:txBody>
      </p:sp>
      <p:sp>
        <p:nvSpPr>
          <p:cNvPr id="7" name="Shape 119">
            <a:extLst>
              <a:ext uri="{FF2B5EF4-FFF2-40B4-BE49-F238E27FC236}">
                <a16:creationId xmlns:a16="http://schemas.microsoft.com/office/drawing/2014/main" id="{9704E939-E448-FA81-6519-96D46F8ED469}"/>
              </a:ext>
            </a:extLst>
          </p:cNvPr>
          <p:cNvSpPr/>
          <p:nvPr/>
        </p:nvSpPr>
        <p:spPr>
          <a:xfrm>
            <a:off x="2472441" y="4872801"/>
            <a:ext cx="1534995" cy="369332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apply-property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8" name="Shape 157">
            <a:extLst>
              <a:ext uri="{FF2B5EF4-FFF2-40B4-BE49-F238E27FC236}">
                <a16:creationId xmlns:a16="http://schemas.microsoft.com/office/drawing/2014/main" id="{D082FDB0-F4F0-16A0-BFAF-0D0913F0C532}"/>
              </a:ext>
            </a:extLst>
          </p:cNvPr>
          <p:cNvSpPr/>
          <p:nvPr/>
        </p:nvSpPr>
        <p:spPr>
          <a:xfrm>
            <a:off x="3141531" y="4165991"/>
            <a:ext cx="1387092" cy="303299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attribute-of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cxnSp>
        <p:nvCxnSpPr>
          <p:cNvPr id="9" name="Shape 161">
            <a:extLst>
              <a:ext uri="{FF2B5EF4-FFF2-40B4-BE49-F238E27FC236}">
                <a16:creationId xmlns:a16="http://schemas.microsoft.com/office/drawing/2014/main" id="{8A260589-F371-DC4E-8E88-EEE7D64F16CD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 flipH="1">
            <a:off x="3239939" y="4469290"/>
            <a:ext cx="595138" cy="403511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0" name="Shape 161">
            <a:extLst>
              <a:ext uri="{FF2B5EF4-FFF2-40B4-BE49-F238E27FC236}">
                <a16:creationId xmlns:a16="http://schemas.microsoft.com/office/drawing/2014/main" id="{CE063EDF-6000-2447-E105-D82F6E499159}"/>
              </a:ext>
            </a:extLst>
          </p:cNvPr>
          <p:cNvCxnSpPr>
            <a:cxnSpLocks/>
            <a:stCxn id="7" idx="2"/>
            <a:endCxn id="16" idx="0"/>
          </p:cNvCxnSpPr>
          <p:nvPr/>
        </p:nvCxnSpPr>
        <p:spPr>
          <a:xfrm flipH="1">
            <a:off x="2127214" y="5242133"/>
            <a:ext cx="1112725" cy="239977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1" name="Shape 120">
            <a:extLst>
              <a:ext uri="{FF2B5EF4-FFF2-40B4-BE49-F238E27FC236}">
                <a16:creationId xmlns:a16="http://schemas.microsoft.com/office/drawing/2014/main" id="{2A466E22-C5D7-0DD2-310C-F5ED072846EF}"/>
              </a:ext>
            </a:extLst>
          </p:cNvPr>
          <p:cNvCxnSpPr>
            <a:cxnSpLocks/>
            <a:stCxn id="14" idx="0"/>
            <a:endCxn id="7" idx="2"/>
          </p:cNvCxnSpPr>
          <p:nvPr/>
        </p:nvCxnSpPr>
        <p:spPr>
          <a:xfrm flipH="1" flipV="1">
            <a:off x="3239939" y="5242133"/>
            <a:ext cx="1031918" cy="22773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" name="Shape 120">
            <a:extLst>
              <a:ext uri="{FF2B5EF4-FFF2-40B4-BE49-F238E27FC236}">
                <a16:creationId xmlns:a16="http://schemas.microsoft.com/office/drawing/2014/main" id="{4C34D874-08A9-0351-798F-C3836AE6653C}"/>
              </a:ext>
            </a:extLst>
          </p:cNvPr>
          <p:cNvCxnSpPr>
            <a:cxnSpLocks/>
            <a:stCxn id="15" idx="0"/>
            <a:endCxn id="7" idx="2"/>
          </p:cNvCxnSpPr>
          <p:nvPr/>
        </p:nvCxnSpPr>
        <p:spPr>
          <a:xfrm flipV="1">
            <a:off x="3239939" y="5242133"/>
            <a:ext cx="0" cy="22773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3" name="Shape 120">
            <a:extLst>
              <a:ext uri="{FF2B5EF4-FFF2-40B4-BE49-F238E27FC236}">
                <a16:creationId xmlns:a16="http://schemas.microsoft.com/office/drawing/2014/main" id="{1767A354-C23D-654E-36AE-DB4EDC93DA05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3835077" y="4469290"/>
            <a:ext cx="824147" cy="469544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9EDBAD2-1DCA-322C-F2BA-E165A0E9AA0B}"/>
              </a:ext>
            </a:extLst>
          </p:cNvPr>
          <p:cNvSpPr txBox="1"/>
          <p:nvPr/>
        </p:nvSpPr>
        <p:spPr>
          <a:xfrm>
            <a:off x="3735160" y="5469868"/>
            <a:ext cx="1073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“cup”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892A9E-2650-1703-DB08-A2161BF7A35A}"/>
              </a:ext>
            </a:extLst>
          </p:cNvPr>
          <p:cNvSpPr txBox="1"/>
          <p:nvPr/>
        </p:nvSpPr>
        <p:spPr>
          <a:xfrm>
            <a:off x="2612563" y="5469868"/>
            <a:ext cx="1254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“category”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2D8BF8-A69F-5CED-3AD5-4A1EC75BF77A}"/>
              </a:ext>
            </a:extLst>
          </p:cNvPr>
          <p:cNvSpPr txBox="1"/>
          <p:nvPr/>
        </p:nvSpPr>
        <p:spPr>
          <a:xfrm>
            <a:off x="1671324" y="5482110"/>
            <a:ext cx="911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World context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E83F02-35DB-E736-E13E-0902E9DAD4F2}"/>
              </a:ext>
            </a:extLst>
          </p:cNvPr>
          <p:cNvSpPr txBox="1"/>
          <p:nvPr/>
        </p:nvSpPr>
        <p:spPr>
          <a:xfrm>
            <a:off x="4349228" y="4890753"/>
            <a:ext cx="963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“color”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F9C8BF4D-9FA6-2B3C-0A94-B4EC8E8D6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416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D3D3D-D570-D032-76DC-D0BA71AE3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HLG Representation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61085-3084-E5F1-FEAD-185183B6E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164472"/>
                </a:solidFill>
              </a:rPr>
              <a:t>Nodes represent conjunctions of different predicate tests</a:t>
            </a:r>
          </a:p>
          <a:p>
            <a:pPr lvl="1"/>
            <a:r>
              <a:rPr lang="en-US" sz="2000" dirty="0">
                <a:solidFill>
                  <a:srgbClr val="164472"/>
                </a:solidFill>
              </a:rPr>
              <a:t>Properties (id, weight, color, cooked-state, dirty-state, speed, …)</a:t>
            </a:r>
          </a:p>
          <a:p>
            <a:pPr lvl="1"/>
            <a:r>
              <a:rPr lang="en-US" sz="2000" dirty="0">
                <a:solidFill>
                  <a:srgbClr val="164472"/>
                </a:solidFill>
              </a:rPr>
              <a:t>Math: (max/min, unit conversion, addition, subtraction, division, …) </a:t>
            </a:r>
          </a:p>
          <a:p>
            <a:pPr lvl="1"/>
            <a:r>
              <a:rPr lang="en-US" sz="2000" dirty="0">
                <a:solidFill>
                  <a:srgbClr val="164472"/>
                </a:solidFill>
                <a:ea typeface="Calibri"/>
                <a:cs typeface="Calibri"/>
              </a:rPr>
              <a:t>Spatial properties (position…), calculations (distance, …), and relations (on, in, …)</a:t>
            </a:r>
          </a:p>
          <a:p>
            <a:pPr lvl="1"/>
            <a:r>
              <a:rPr lang="en-US" sz="2000" dirty="0">
                <a:solidFill>
                  <a:srgbClr val="164472"/>
                </a:solidFill>
                <a:ea typeface="Calibri"/>
                <a:cs typeface="Calibri"/>
              </a:rPr>
              <a:t>Temporal properties (time), relations (while, when, …)</a:t>
            </a:r>
            <a:endParaRPr lang="en-US" sz="2000" dirty="0">
              <a:solidFill>
                <a:srgbClr val="164472"/>
              </a:solidFill>
            </a:endParaRPr>
          </a:p>
          <a:p>
            <a:r>
              <a:rPr lang="en-US" sz="2400" dirty="0">
                <a:ea typeface="Calibri"/>
                <a:cs typeface="Calibri"/>
              </a:rPr>
              <a:t>A</a:t>
            </a:r>
            <a:r>
              <a:rPr lang="en-US" sz="2400" dirty="0">
                <a:solidFill>
                  <a:srgbClr val="164472"/>
                </a:solidFill>
                <a:ea typeface="Calibri"/>
                <a:cs typeface="Calibri"/>
              </a:rPr>
              <a:t>gent traverses HLG down and </a:t>
            </a:r>
            <a:r>
              <a:rPr lang="en-US" sz="2400" dirty="0">
                <a:ea typeface="Calibri"/>
                <a:cs typeface="Calibri"/>
              </a:rPr>
              <a:t>evaluates </a:t>
            </a:r>
            <a:r>
              <a:rPr lang="en-US" sz="2400" dirty="0">
                <a:solidFill>
                  <a:srgbClr val="164472"/>
                </a:solidFill>
                <a:ea typeface="Calibri"/>
                <a:cs typeface="Calibri"/>
              </a:rPr>
              <a:t>bottom-up</a:t>
            </a:r>
          </a:p>
          <a:p>
            <a:pPr marL="457200" lvl="1" indent="-223838"/>
            <a:r>
              <a:rPr lang="en-US" sz="2000" dirty="0">
                <a:solidFill>
                  <a:srgbClr val="164472"/>
                </a:solidFill>
                <a:ea typeface="Calibri"/>
                <a:cs typeface="Calibri"/>
              </a:rPr>
              <a:t>Grounds to the current situation or retrieved situations (episodic memory)</a:t>
            </a:r>
          </a:p>
          <a:p>
            <a:pPr marL="457200" lvl="1" indent="-223838"/>
            <a:r>
              <a:rPr lang="en-US" sz="2000" dirty="0">
                <a:solidFill>
                  <a:srgbClr val="164472"/>
                </a:solidFill>
              </a:rPr>
              <a:t>Evaluates each predicate using items, sets, and context computed bottom-up from graph’s lower layers</a:t>
            </a:r>
          </a:p>
          <a:p>
            <a:pPr marL="457200" lvl="1" indent="-223838"/>
            <a:r>
              <a:rPr lang="en-US" sz="2000" dirty="0">
                <a:solidFill>
                  <a:srgbClr val="164472"/>
                </a:solidFill>
                <a:ea typeface="Calibri"/>
                <a:cs typeface="Calibri"/>
              </a:rPr>
              <a:t>Produces a successful grounding/answer OR the nodes that cannot be satisfied/grounded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1DB4B-80D9-2939-BECC-CE24587AD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F7E46-DE64-2B39-28F9-C91B5E692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765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DC7931-3909-B117-1B33-F04F8F05F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4BA22-76AC-D242-0A31-CB6034F5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LLMs for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3DFE6-6DE1-3D8D-92E1-2B748C9AA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556" y="1514438"/>
            <a:ext cx="11107528" cy="523121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164472"/>
                </a:solidFill>
              </a:rPr>
              <a:t>Prior work generated HLGs from Soar NLP over limited supported syntax</a:t>
            </a:r>
          </a:p>
          <a:p>
            <a:pPr lvl="1"/>
            <a:r>
              <a:rPr lang="en-US" sz="2000" dirty="0"/>
              <a:t>Primarily targets learning goals, concepts, and actions for games &amp; puzzles</a:t>
            </a:r>
            <a:endParaRPr lang="en-US" sz="2000" dirty="0">
              <a:solidFill>
                <a:srgbClr val="164472"/>
              </a:solidFill>
            </a:endParaRPr>
          </a:p>
          <a:p>
            <a:r>
              <a:rPr lang="en-US" sz="2400" dirty="0">
                <a:solidFill>
                  <a:srgbClr val="164472"/>
                </a:solidFill>
              </a:rPr>
              <a:t>Now via Language Model Connector, agent prompts LLM with user question/goal, agent world context (e.g., objects, properties, relations) , and example conversions to produce a HLG (JSON </a:t>
            </a:r>
            <a:r>
              <a:rPr lang="en-US" sz="2400" dirty="0">
                <a:solidFill>
                  <a:srgbClr val="1644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↔ </a:t>
            </a:r>
            <a:r>
              <a:rPr lang="en-US" sz="2400" dirty="0">
                <a:solidFill>
                  <a:srgbClr val="164472"/>
                </a:solidFill>
              </a:rPr>
              <a:t>Soar)</a:t>
            </a:r>
          </a:p>
          <a:p>
            <a:r>
              <a:rPr lang="en-US" sz="2400" dirty="0"/>
              <a:t>Agent then interprets HLG, evaluating nodes and performing required calculations</a:t>
            </a:r>
          </a:p>
          <a:p>
            <a:endParaRPr lang="en-US" sz="2400" dirty="0">
              <a:solidFill>
                <a:srgbClr val="164472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30597-87DF-7CAE-3A76-40C3ABD05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1E888-BC70-3DC3-F2F0-C6BBF949E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086C9FA-BC72-A921-C875-D6280AAE5F93}"/>
              </a:ext>
            </a:extLst>
          </p:cNvPr>
          <p:cNvGrpSpPr/>
          <p:nvPr/>
        </p:nvGrpSpPr>
        <p:grpSpPr>
          <a:xfrm>
            <a:off x="865892" y="4352815"/>
            <a:ext cx="1172789" cy="1304031"/>
            <a:chOff x="4646556" y="5273879"/>
            <a:chExt cx="1172789" cy="1304031"/>
          </a:xfrm>
        </p:grpSpPr>
        <p:pic>
          <p:nvPicPr>
            <p:cNvPr id="17" name="Graphic 16" descr="Call center with solid fill">
              <a:extLst>
                <a:ext uri="{FF2B5EF4-FFF2-40B4-BE49-F238E27FC236}">
                  <a16:creationId xmlns:a16="http://schemas.microsoft.com/office/drawing/2014/main" id="{0B1A0E6D-F600-A03D-4200-71AE497AD2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839015" y="5273879"/>
              <a:ext cx="787873" cy="845606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69E9265-F5CA-C419-247E-2D2F95E6B61C}"/>
                </a:ext>
              </a:extLst>
            </p:cNvPr>
            <p:cNvSpPr txBox="1"/>
            <p:nvPr/>
          </p:nvSpPr>
          <p:spPr>
            <a:xfrm>
              <a:off x="4646556" y="5986979"/>
              <a:ext cx="1172789" cy="590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Human Operator</a:t>
              </a:r>
            </a:p>
          </p:txBody>
        </p:sp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7A44E00-2D59-7031-4FFC-9E580775EC6D}"/>
              </a:ext>
            </a:extLst>
          </p:cNvPr>
          <p:cNvSpPr/>
          <p:nvPr/>
        </p:nvSpPr>
        <p:spPr>
          <a:xfrm>
            <a:off x="2474242" y="4487554"/>
            <a:ext cx="2138284" cy="87896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Calibri"/>
              <a:cs typeface="Calibri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2BC87B-E288-3D4D-5EB7-4BDA94F98DAA}"/>
              </a:ext>
            </a:extLst>
          </p:cNvPr>
          <p:cNvCxnSpPr>
            <a:cxnSpLocks/>
          </p:cNvCxnSpPr>
          <p:nvPr/>
        </p:nvCxnSpPr>
        <p:spPr>
          <a:xfrm flipV="1">
            <a:off x="4679099" y="4677985"/>
            <a:ext cx="859558" cy="5508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12B7B49-82DC-CF9E-92CB-591B00494DB8}"/>
              </a:ext>
            </a:extLst>
          </p:cNvPr>
          <p:cNvCxnSpPr>
            <a:cxnSpLocks/>
          </p:cNvCxnSpPr>
          <p:nvPr/>
        </p:nvCxnSpPr>
        <p:spPr>
          <a:xfrm>
            <a:off x="1827899" y="4670758"/>
            <a:ext cx="627697" cy="0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E3BC09A5-CD65-64F0-21F7-6EBF30A07A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57" y="4179947"/>
            <a:ext cx="1965225" cy="147952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6C7C831-9201-22C9-3BB2-AFB0BBA1DE41}"/>
              </a:ext>
            </a:extLst>
          </p:cNvPr>
          <p:cNvSpPr txBox="1"/>
          <p:nvPr/>
        </p:nvSpPr>
        <p:spPr>
          <a:xfrm>
            <a:off x="2360032" y="4514216"/>
            <a:ext cx="24785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“What is the color of…?”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886C210-0F26-FF5A-0B03-2E4117B310A8}"/>
              </a:ext>
            </a:extLst>
          </p:cNvPr>
          <p:cNvCxnSpPr>
            <a:cxnSpLocks/>
          </p:cNvCxnSpPr>
          <p:nvPr/>
        </p:nvCxnSpPr>
        <p:spPr>
          <a:xfrm flipV="1">
            <a:off x="7550117" y="4670758"/>
            <a:ext cx="2592299" cy="12735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7309E74-E035-6081-635A-31D54606F122}"/>
              </a:ext>
            </a:extLst>
          </p:cNvPr>
          <p:cNvSpPr txBox="1"/>
          <p:nvPr/>
        </p:nvSpPr>
        <p:spPr>
          <a:xfrm>
            <a:off x="7426753" y="4268524"/>
            <a:ext cx="2791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 + Template + Context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4BA1DF-2EC1-05B9-C2EF-157CF9071956}"/>
              </a:ext>
            </a:extLst>
          </p:cNvPr>
          <p:cNvSpPr/>
          <p:nvPr/>
        </p:nvSpPr>
        <p:spPr>
          <a:xfrm>
            <a:off x="10157134" y="4564390"/>
            <a:ext cx="1504683" cy="7969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LLM Connector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F394C83-4C43-578F-CE70-D6EF68E23A5B}"/>
              </a:ext>
            </a:extLst>
          </p:cNvPr>
          <p:cNvCxnSpPr>
            <a:cxnSpLocks/>
          </p:cNvCxnSpPr>
          <p:nvPr/>
        </p:nvCxnSpPr>
        <p:spPr>
          <a:xfrm flipV="1">
            <a:off x="7538530" y="5154559"/>
            <a:ext cx="2587323" cy="7882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A8C4D50-76B4-D16E-0AEA-3BFB7101226A}"/>
              </a:ext>
            </a:extLst>
          </p:cNvPr>
          <p:cNvSpPr txBox="1"/>
          <p:nvPr/>
        </p:nvSpPr>
        <p:spPr>
          <a:xfrm>
            <a:off x="7587184" y="4810853"/>
            <a:ext cx="22990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 as HLG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58D59D-FC97-D9F1-03B3-C906886E4E3A}"/>
              </a:ext>
            </a:extLst>
          </p:cNvPr>
          <p:cNvGrpSpPr/>
          <p:nvPr/>
        </p:nvGrpSpPr>
        <p:grpSpPr>
          <a:xfrm>
            <a:off x="6191152" y="4573201"/>
            <a:ext cx="704533" cy="497111"/>
            <a:chOff x="1598688" y="4300605"/>
            <a:chExt cx="704533" cy="497111"/>
          </a:xfrm>
          <a:solidFill>
            <a:srgbClr val="CC9900"/>
          </a:solidFill>
        </p:grpSpPr>
        <p:sp>
          <p:nvSpPr>
            <p:cNvPr id="22" name="Arrow: Curved Left 21">
              <a:extLst>
                <a:ext uri="{FF2B5EF4-FFF2-40B4-BE49-F238E27FC236}">
                  <a16:creationId xmlns:a16="http://schemas.microsoft.com/office/drawing/2014/main" id="{BC2AF272-E4B9-4415-1028-87CBD7BD417E}"/>
                </a:ext>
              </a:extLst>
            </p:cNvPr>
            <p:cNvSpPr/>
            <p:nvPr/>
          </p:nvSpPr>
          <p:spPr>
            <a:xfrm>
              <a:off x="1991088" y="4321953"/>
              <a:ext cx="312133" cy="475763"/>
            </a:xfrm>
            <a:prstGeom prst="curvedLeftArrow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Arrow: Curved Left 22">
              <a:extLst>
                <a:ext uri="{FF2B5EF4-FFF2-40B4-BE49-F238E27FC236}">
                  <a16:creationId xmlns:a16="http://schemas.microsoft.com/office/drawing/2014/main" id="{CE15F6A7-1C62-6F1A-043C-F9F764E9B4B0}"/>
                </a:ext>
              </a:extLst>
            </p:cNvPr>
            <p:cNvSpPr/>
            <p:nvPr/>
          </p:nvSpPr>
          <p:spPr>
            <a:xfrm flipH="1" flipV="1">
              <a:off x="1598688" y="4300605"/>
              <a:ext cx="312133" cy="475763"/>
            </a:xfrm>
            <a:prstGeom prst="curvedLeftArrow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703F1C00-FDF2-5418-F79A-58F8AF5B7CF1}"/>
              </a:ext>
            </a:extLst>
          </p:cNvPr>
          <p:cNvSpPr txBox="1"/>
          <p:nvPr/>
        </p:nvSpPr>
        <p:spPr>
          <a:xfrm>
            <a:off x="5960584" y="4246467"/>
            <a:ext cx="1147482" cy="276999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square" t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Evaluate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E1A022-F78B-6DB4-2A63-C46EFA71ED7D}"/>
              </a:ext>
            </a:extLst>
          </p:cNvPr>
          <p:cNvSpPr txBox="1"/>
          <p:nvPr/>
        </p:nvSpPr>
        <p:spPr>
          <a:xfrm>
            <a:off x="2485163" y="4986535"/>
            <a:ext cx="1986301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233363" marR="0" lvl="0" indent="-233363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“Red”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Calibri"/>
              <a:cs typeface="Calibri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93888F0-1F9C-31E4-23AE-9360755C114A}"/>
              </a:ext>
            </a:extLst>
          </p:cNvPr>
          <p:cNvCxnSpPr>
            <a:cxnSpLocks/>
          </p:cNvCxnSpPr>
          <p:nvPr/>
        </p:nvCxnSpPr>
        <p:spPr>
          <a:xfrm>
            <a:off x="1827899" y="5122925"/>
            <a:ext cx="627697" cy="0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4A74A77-DF15-571A-24D0-471BC6E7BFC7}"/>
              </a:ext>
            </a:extLst>
          </p:cNvPr>
          <p:cNvCxnSpPr>
            <a:cxnSpLocks/>
          </p:cNvCxnSpPr>
          <p:nvPr/>
        </p:nvCxnSpPr>
        <p:spPr>
          <a:xfrm>
            <a:off x="4624545" y="5162441"/>
            <a:ext cx="858760" cy="0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D53B461-F875-579F-85C0-5F175F6A7E61}"/>
              </a:ext>
            </a:extLst>
          </p:cNvPr>
          <p:cNvSpPr txBox="1"/>
          <p:nvPr/>
        </p:nvSpPr>
        <p:spPr>
          <a:xfrm>
            <a:off x="5365598" y="5652904"/>
            <a:ext cx="21382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Soar Agent</a:t>
            </a:r>
          </a:p>
        </p:txBody>
      </p:sp>
    </p:spTree>
    <p:extLst>
      <p:ext uri="{BB962C8B-B14F-4D97-AF65-F5344CB8AC3E}">
        <p14:creationId xmlns:p14="http://schemas.microsoft.com/office/powerpoint/2010/main" val="3874551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9" grpId="0"/>
      <p:bldP spid="20" grpId="0"/>
      <p:bldP spid="24" grpId="0" animBg="1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963E93-C0FF-B9F2-74A4-12CCDD6C4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1107D-8E03-D66C-E4A6-78161B2C2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Historical question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2B606-0BD9-0FCC-C34D-94015A00F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569" y="1199037"/>
            <a:ext cx="11107528" cy="10515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“While the cargo ship was going north what was the max speed of the Oceanic?”</a:t>
            </a:r>
          </a:p>
          <a:p>
            <a:endParaRPr lang="en-US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5D8F2-04C7-7CAF-629D-E2F5FAB24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5E7EDF-9339-DF44-A240-6BDBFF05048D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panose="02000503000000020004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panose="02000503000000020004" pitchFamily="2" charset="0"/>
            </a:endParaRPr>
          </a:p>
        </p:txBody>
      </p:sp>
      <p:sp>
        <p:nvSpPr>
          <p:cNvPr id="5" name="Shape 119">
            <a:extLst>
              <a:ext uri="{FF2B5EF4-FFF2-40B4-BE49-F238E27FC236}">
                <a16:creationId xmlns:a16="http://schemas.microsoft.com/office/drawing/2014/main" id="{3D117824-97D8-42CF-6BD1-35556FAE36BC}"/>
              </a:ext>
            </a:extLst>
          </p:cNvPr>
          <p:cNvSpPr/>
          <p:nvPr/>
        </p:nvSpPr>
        <p:spPr>
          <a:xfrm>
            <a:off x="2972742" y="4381521"/>
            <a:ext cx="1136501" cy="303299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while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6" name="Shape 105">
            <a:extLst>
              <a:ext uri="{FF2B5EF4-FFF2-40B4-BE49-F238E27FC236}">
                <a16:creationId xmlns:a16="http://schemas.microsoft.com/office/drawing/2014/main" id="{1EC07A51-847C-3BB3-27AA-6988C02D05F1}"/>
              </a:ext>
            </a:extLst>
          </p:cNvPr>
          <p:cNvSpPr/>
          <p:nvPr/>
        </p:nvSpPr>
        <p:spPr>
          <a:xfrm>
            <a:off x="5259545" y="2834545"/>
            <a:ext cx="1213183" cy="303299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attribute-of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7" name="Shape 105">
            <a:extLst>
              <a:ext uri="{FF2B5EF4-FFF2-40B4-BE49-F238E27FC236}">
                <a16:creationId xmlns:a16="http://schemas.microsoft.com/office/drawing/2014/main" id="{A1542BE7-092A-A6A7-8499-8ED70A5938E2}"/>
              </a:ext>
            </a:extLst>
          </p:cNvPr>
          <p:cNvSpPr/>
          <p:nvPr/>
        </p:nvSpPr>
        <p:spPr>
          <a:xfrm>
            <a:off x="4075407" y="3547268"/>
            <a:ext cx="1471519" cy="303299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apply-property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9" name="Shape 119">
            <a:extLst>
              <a:ext uri="{FF2B5EF4-FFF2-40B4-BE49-F238E27FC236}">
                <a16:creationId xmlns:a16="http://schemas.microsoft.com/office/drawing/2014/main" id="{A2E83733-4C88-210C-87A3-C35812FF2554}"/>
              </a:ext>
            </a:extLst>
          </p:cNvPr>
          <p:cNvSpPr/>
          <p:nvPr/>
        </p:nvSpPr>
        <p:spPr>
          <a:xfrm>
            <a:off x="1229985" y="5637692"/>
            <a:ext cx="1443053" cy="303299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apply-property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0" name="Shape 157">
            <a:extLst>
              <a:ext uri="{FF2B5EF4-FFF2-40B4-BE49-F238E27FC236}">
                <a16:creationId xmlns:a16="http://schemas.microsoft.com/office/drawing/2014/main" id="{721AF89B-6DE2-4F71-B24C-AA075EDD2DDC}"/>
              </a:ext>
            </a:extLst>
          </p:cNvPr>
          <p:cNvSpPr/>
          <p:nvPr/>
        </p:nvSpPr>
        <p:spPr>
          <a:xfrm>
            <a:off x="2765823" y="4978194"/>
            <a:ext cx="1573778" cy="303299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apply-property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cxnSp>
        <p:nvCxnSpPr>
          <p:cNvPr id="11" name="Shape 161">
            <a:extLst>
              <a:ext uri="{FF2B5EF4-FFF2-40B4-BE49-F238E27FC236}">
                <a16:creationId xmlns:a16="http://schemas.microsoft.com/office/drawing/2014/main" id="{81D63CC6-AD6A-C149-2C4C-E8225D571A6C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 flipH="1">
            <a:off x="1951512" y="5281493"/>
            <a:ext cx="1601200" cy="356199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" name="Shape 161">
            <a:extLst>
              <a:ext uri="{FF2B5EF4-FFF2-40B4-BE49-F238E27FC236}">
                <a16:creationId xmlns:a16="http://schemas.microsoft.com/office/drawing/2014/main" id="{543E6BA2-0518-B7BC-46BB-512965A11FE0}"/>
              </a:ext>
            </a:extLst>
          </p:cNvPr>
          <p:cNvCxnSpPr>
            <a:cxnSpLocks/>
            <a:stCxn id="9" idx="2"/>
            <a:endCxn id="40" idx="0"/>
          </p:cNvCxnSpPr>
          <p:nvPr/>
        </p:nvCxnSpPr>
        <p:spPr>
          <a:xfrm flipH="1">
            <a:off x="1095117" y="5940991"/>
            <a:ext cx="856395" cy="241269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3" name="Shape 120">
            <a:extLst>
              <a:ext uri="{FF2B5EF4-FFF2-40B4-BE49-F238E27FC236}">
                <a16:creationId xmlns:a16="http://schemas.microsoft.com/office/drawing/2014/main" id="{4E026F5F-76B9-C8B8-943A-F4B07C68F002}"/>
              </a:ext>
            </a:extLst>
          </p:cNvPr>
          <p:cNvCxnSpPr>
            <a:cxnSpLocks/>
            <a:endCxn id="9" idx="2"/>
          </p:cNvCxnSpPr>
          <p:nvPr/>
        </p:nvCxnSpPr>
        <p:spPr>
          <a:xfrm flipH="1" flipV="1">
            <a:off x="1951512" y="5940991"/>
            <a:ext cx="906558" cy="241269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" name="Shape 120">
            <a:extLst>
              <a:ext uri="{FF2B5EF4-FFF2-40B4-BE49-F238E27FC236}">
                <a16:creationId xmlns:a16="http://schemas.microsoft.com/office/drawing/2014/main" id="{5F2A3FB0-3B2E-BFCD-0D35-0D044B997714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4811167" y="3137844"/>
            <a:ext cx="1054970" cy="409424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" name="Shape 120">
            <a:extLst>
              <a:ext uri="{FF2B5EF4-FFF2-40B4-BE49-F238E27FC236}">
                <a16:creationId xmlns:a16="http://schemas.microsoft.com/office/drawing/2014/main" id="{A71C2DA4-239E-5EE5-E4AA-E0A5E4A45FC8}"/>
              </a:ext>
            </a:extLst>
          </p:cNvPr>
          <p:cNvCxnSpPr>
            <a:cxnSpLocks/>
            <a:stCxn id="39" idx="0"/>
            <a:endCxn id="9" idx="2"/>
          </p:cNvCxnSpPr>
          <p:nvPr/>
        </p:nvCxnSpPr>
        <p:spPr>
          <a:xfrm flipV="1">
            <a:off x="1943299" y="5940991"/>
            <a:ext cx="8213" cy="241269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0" name="Shape 120">
            <a:extLst>
              <a:ext uri="{FF2B5EF4-FFF2-40B4-BE49-F238E27FC236}">
                <a16:creationId xmlns:a16="http://schemas.microsoft.com/office/drawing/2014/main" id="{39AE8F1B-F967-5762-61C6-39B80FD703D0}"/>
              </a:ext>
            </a:extLst>
          </p:cNvPr>
          <p:cNvCxnSpPr>
            <a:cxnSpLocks/>
            <a:stCxn id="10" idx="2"/>
            <a:endCxn id="38" idx="0"/>
          </p:cNvCxnSpPr>
          <p:nvPr/>
        </p:nvCxnSpPr>
        <p:spPr>
          <a:xfrm>
            <a:off x="3552712" y="5281493"/>
            <a:ext cx="1172038" cy="323182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1" name="Shape 120">
            <a:extLst>
              <a:ext uri="{FF2B5EF4-FFF2-40B4-BE49-F238E27FC236}">
                <a16:creationId xmlns:a16="http://schemas.microsoft.com/office/drawing/2014/main" id="{256FBD73-9414-061C-EC09-71B294FE1ADD}"/>
              </a:ext>
            </a:extLst>
          </p:cNvPr>
          <p:cNvCxnSpPr>
            <a:cxnSpLocks/>
            <a:stCxn id="10" idx="2"/>
            <a:endCxn id="42" idx="0"/>
          </p:cNvCxnSpPr>
          <p:nvPr/>
        </p:nvCxnSpPr>
        <p:spPr>
          <a:xfrm flipH="1">
            <a:off x="3549945" y="5281493"/>
            <a:ext cx="2767" cy="32866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4" name="Shape 120">
            <a:extLst>
              <a:ext uri="{FF2B5EF4-FFF2-40B4-BE49-F238E27FC236}">
                <a16:creationId xmlns:a16="http://schemas.microsoft.com/office/drawing/2014/main" id="{599C518B-18A1-DEC7-68F2-6F6F2E757BD1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3540993" y="4684820"/>
            <a:ext cx="11719" cy="293374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7" name="Shape 120">
            <a:extLst>
              <a:ext uri="{FF2B5EF4-FFF2-40B4-BE49-F238E27FC236}">
                <a16:creationId xmlns:a16="http://schemas.microsoft.com/office/drawing/2014/main" id="{06DD0E77-0BE2-7E70-08E5-8A57B836A586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 flipH="1">
            <a:off x="3540993" y="3850567"/>
            <a:ext cx="1270174" cy="530954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8" name="Shape 120">
            <a:extLst>
              <a:ext uri="{FF2B5EF4-FFF2-40B4-BE49-F238E27FC236}">
                <a16:creationId xmlns:a16="http://schemas.microsoft.com/office/drawing/2014/main" id="{8C602814-58F8-C98E-E2DC-BEFE9AC619D9}"/>
              </a:ext>
            </a:extLst>
          </p:cNvPr>
          <p:cNvCxnSpPr>
            <a:cxnSpLocks/>
            <a:stCxn id="37" idx="0"/>
            <a:endCxn id="7" idx="2"/>
          </p:cNvCxnSpPr>
          <p:nvPr/>
        </p:nvCxnSpPr>
        <p:spPr>
          <a:xfrm flipV="1">
            <a:off x="4811167" y="3850567"/>
            <a:ext cx="0" cy="484804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9" name="Shape 120">
            <a:extLst>
              <a:ext uri="{FF2B5EF4-FFF2-40B4-BE49-F238E27FC236}">
                <a16:creationId xmlns:a16="http://schemas.microsoft.com/office/drawing/2014/main" id="{47BCDC07-BB7D-78E4-BC0D-E5A29B527124}"/>
              </a:ext>
            </a:extLst>
          </p:cNvPr>
          <p:cNvCxnSpPr>
            <a:cxnSpLocks/>
            <a:stCxn id="107" idx="0"/>
            <a:endCxn id="6" idx="2"/>
          </p:cNvCxnSpPr>
          <p:nvPr/>
        </p:nvCxnSpPr>
        <p:spPr>
          <a:xfrm flipH="1" flipV="1">
            <a:off x="5866137" y="3137844"/>
            <a:ext cx="532197" cy="384079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D402E69-25B1-1E48-A498-345F5B2AEDEA}"/>
              </a:ext>
            </a:extLst>
          </p:cNvPr>
          <p:cNvSpPr txBox="1"/>
          <p:nvPr/>
        </p:nvSpPr>
        <p:spPr>
          <a:xfrm>
            <a:off x="2323253" y="6172859"/>
            <a:ext cx="1095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“cargo”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12D6864-9200-8520-0E8C-6C02A2EEA609}"/>
              </a:ext>
            </a:extLst>
          </p:cNvPr>
          <p:cNvSpPr txBox="1"/>
          <p:nvPr/>
        </p:nvSpPr>
        <p:spPr>
          <a:xfrm>
            <a:off x="4406640" y="4335371"/>
            <a:ext cx="80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“id”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383D310-EDFA-EBC2-CDA8-7C470E6D9914}"/>
              </a:ext>
            </a:extLst>
          </p:cNvPr>
          <p:cNvSpPr txBox="1"/>
          <p:nvPr/>
        </p:nvSpPr>
        <p:spPr>
          <a:xfrm>
            <a:off x="4271471" y="5604675"/>
            <a:ext cx="90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“north”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A61AEBF-C8F6-CBD7-2AE8-26070069D1DC}"/>
              </a:ext>
            </a:extLst>
          </p:cNvPr>
          <p:cNvSpPr txBox="1"/>
          <p:nvPr/>
        </p:nvSpPr>
        <p:spPr>
          <a:xfrm>
            <a:off x="1315923" y="6182260"/>
            <a:ext cx="1254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“type”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79CB8D-4AA3-AE26-DDE9-5FEBD38AECDA}"/>
              </a:ext>
            </a:extLst>
          </p:cNvPr>
          <p:cNvSpPr txBox="1"/>
          <p:nvPr/>
        </p:nvSpPr>
        <p:spPr>
          <a:xfrm>
            <a:off x="690590" y="6182260"/>
            <a:ext cx="80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world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D4A2068-9F00-014E-7A4A-709D9ABE3BE2}"/>
              </a:ext>
            </a:extLst>
          </p:cNvPr>
          <p:cNvSpPr txBox="1"/>
          <p:nvPr/>
        </p:nvSpPr>
        <p:spPr>
          <a:xfrm>
            <a:off x="2886213" y="5610158"/>
            <a:ext cx="1327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“direction”</a:t>
            </a:r>
          </a:p>
        </p:txBody>
      </p:sp>
      <p:cxnSp>
        <p:nvCxnSpPr>
          <p:cNvPr id="90" name="Shape 120">
            <a:extLst>
              <a:ext uri="{FF2B5EF4-FFF2-40B4-BE49-F238E27FC236}">
                <a16:creationId xmlns:a16="http://schemas.microsoft.com/office/drawing/2014/main" id="{635DC462-7FDB-29A8-3767-4259B64D1BF1}"/>
              </a:ext>
            </a:extLst>
          </p:cNvPr>
          <p:cNvCxnSpPr>
            <a:cxnSpLocks/>
            <a:stCxn id="7" idx="2"/>
            <a:endCxn id="91" idx="0"/>
          </p:cNvCxnSpPr>
          <p:nvPr/>
        </p:nvCxnSpPr>
        <p:spPr>
          <a:xfrm>
            <a:off x="4811167" y="3850567"/>
            <a:ext cx="1168411" cy="464921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45132F3C-5365-1434-F9D7-ABA65D051A88}"/>
              </a:ext>
            </a:extLst>
          </p:cNvPr>
          <p:cNvSpPr txBox="1"/>
          <p:nvPr/>
        </p:nvSpPr>
        <p:spPr>
          <a:xfrm>
            <a:off x="5303489" y="4315488"/>
            <a:ext cx="135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“Oceanic”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0EDB5F95-581C-65E3-F0A9-3AABF50C091F}"/>
              </a:ext>
            </a:extLst>
          </p:cNvPr>
          <p:cNvSpPr txBox="1"/>
          <p:nvPr/>
        </p:nvSpPr>
        <p:spPr>
          <a:xfrm>
            <a:off x="5910541" y="3521923"/>
            <a:ext cx="97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“speed”</a:t>
            </a:r>
          </a:p>
        </p:txBody>
      </p:sp>
      <p:sp>
        <p:nvSpPr>
          <p:cNvPr id="110" name="Shape 105">
            <a:extLst>
              <a:ext uri="{FF2B5EF4-FFF2-40B4-BE49-F238E27FC236}">
                <a16:creationId xmlns:a16="http://schemas.microsoft.com/office/drawing/2014/main" id="{7959974A-5141-F213-2A4E-55123A2158BD}"/>
              </a:ext>
            </a:extLst>
          </p:cNvPr>
          <p:cNvSpPr/>
          <p:nvPr/>
        </p:nvSpPr>
        <p:spPr>
          <a:xfrm>
            <a:off x="5259545" y="2107013"/>
            <a:ext cx="1213183" cy="303299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maximum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cxnSp>
        <p:nvCxnSpPr>
          <p:cNvPr id="111" name="Shape 120">
            <a:extLst>
              <a:ext uri="{FF2B5EF4-FFF2-40B4-BE49-F238E27FC236}">
                <a16:creationId xmlns:a16="http://schemas.microsoft.com/office/drawing/2014/main" id="{2CAAE9F8-D7EF-9A4D-A37F-F029CD367533}"/>
              </a:ext>
            </a:extLst>
          </p:cNvPr>
          <p:cNvCxnSpPr>
            <a:cxnSpLocks/>
            <a:stCxn id="6" idx="0"/>
            <a:endCxn id="110" idx="2"/>
          </p:cNvCxnSpPr>
          <p:nvPr/>
        </p:nvCxnSpPr>
        <p:spPr>
          <a:xfrm flipV="1">
            <a:off x="5866137" y="2410312"/>
            <a:ext cx="0" cy="424233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9A56E5AC-9019-0DE5-F051-6D1593DD1CF3}"/>
              </a:ext>
            </a:extLst>
          </p:cNvPr>
          <p:cNvSpPr/>
          <p:nvPr/>
        </p:nvSpPr>
        <p:spPr>
          <a:xfrm>
            <a:off x="460829" y="4306208"/>
            <a:ext cx="5201594" cy="259693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A1F1BF1C-7EAF-1BE8-8399-C5B7EBD2D85F}"/>
              </a:ext>
            </a:extLst>
          </p:cNvPr>
          <p:cNvSpPr txBox="1"/>
          <p:nvPr/>
        </p:nvSpPr>
        <p:spPr>
          <a:xfrm>
            <a:off x="1245301" y="3738943"/>
            <a:ext cx="2820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Evaluation of “while” returns set of world states to be used as input context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531173F-00DA-F225-4BAA-91D96FE588B2}"/>
              </a:ext>
            </a:extLst>
          </p:cNvPr>
          <p:cNvSpPr txBox="1"/>
          <p:nvPr/>
        </p:nvSpPr>
        <p:spPr>
          <a:xfrm>
            <a:off x="5842966" y="5202829"/>
            <a:ext cx="28205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Agent generates an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epmem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query to retrieve all episodes (past world states) where the query matches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DEE81328-BD13-095D-165D-7EB782752095}"/>
              </a:ext>
            </a:extLst>
          </p:cNvPr>
          <p:cNvSpPr txBox="1"/>
          <p:nvPr/>
        </p:nvSpPr>
        <p:spPr>
          <a:xfrm>
            <a:off x="2301506" y="2780220"/>
            <a:ext cx="2820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</a:t>
            </a:r>
            <a:r>
              <a:rPr lang="en-US" sz="1600" dirty="0">
                <a:solidFill>
                  <a:srgbClr val="164472"/>
                </a:solidFill>
                <a:latin typeface="Calibri" panose="020F0502020204030204"/>
              </a:rPr>
              <a:t>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valuates against these states finds instances of Oceanic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FFCB13F-17FA-1202-66C0-D3DF6F4421FD}"/>
              </a:ext>
            </a:extLst>
          </p:cNvPr>
          <p:cNvSpPr txBox="1"/>
          <p:nvPr/>
        </p:nvSpPr>
        <p:spPr>
          <a:xfrm>
            <a:off x="6610197" y="2530780"/>
            <a:ext cx="28205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4. </a:t>
            </a:r>
            <a:r>
              <a:rPr lang="en-US" sz="1600" dirty="0">
                <a:solidFill>
                  <a:srgbClr val="164472"/>
                </a:solidFill>
              </a:rPr>
              <a:t>Extracts speed from each Oceanic occurrence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6447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52C0472C-F13C-4013-2F82-7CDEA9E59E33}"/>
              </a:ext>
            </a:extLst>
          </p:cNvPr>
          <p:cNvSpPr txBox="1"/>
          <p:nvPr/>
        </p:nvSpPr>
        <p:spPr>
          <a:xfrm>
            <a:off x="6551582" y="1767993"/>
            <a:ext cx="3148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5. Calculates </a:t>
            </a:r>
            <a:r>
              <a:rPr lang="en-US" sz="1600" dirty="0">
                <a:solidFill>
                  <a:srgbClr val="164472"/>
                </a:solidFill>
                <a:latin typeface="Calibri" panose="020F0502020204030204"/>
              </a:rPr>
              <a:t>maximum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6447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those speeds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4F6C0F-E261-5ADB-1AAB-E092A6626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782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  <p:bldP spid="116" grpId="0"/>
      <p:bldP spid="117" grpId="0"/>
      <p:bldP spid="118" grpId="0"/>
      <p:bldP spid="119" grpId="0"/>
      <p:bldP spid="1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04D5B5-70EF-769A-3D8F-90F6478A8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6964-1E55-EAFE-703A-5B3779BD9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example with </a:t>
            </a:r>
            <a:r>
              <a:rPr lang="en-US" dirty="0" err="1"/>
              <a:t>ThorSoar</a:t>
            </a:r>
            <a:r>
              <a:rPr lang="en-US" dirty="0"/>
              <a:t> MEA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BEA04-206F-4847-7074-85CAEF3B9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7177" y="1607590"/>
            <a:ext cx="7078161" cy="10515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“Goal is a cooked potato on the countertop.”</a:t>
            </a:r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96BE17-871E-BD51-83EE-1EBFEC93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5E7EDF-9339-DF44-A240-6BDBFF05048D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" panose="02000503000000020004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panose="02000503000000020004" pitchFamily="2" charset="0"/>
            </a:endParaRPr>
          </a:p>
        </p:txBody>
      </p:sp>
      <p:sp>
        <p:nvSpPr>
          <p:cNvPr id="7" name="Shape 105">
            <a:extLst>
              <a:ext uri="{FF2B5EF4-FFF2-40B4-BE49-F238E27FC236}">
                <a16:creationId xmlns:a16="http://schemas.microsoft.com/office/drawing/2014/main" id="{D232FC75-8809-C538-268A-AD8E141B50B5}"/>
              </a:ext>
            </a:extLst>
          </p:cNvPr>
          <p:cNvSpPr/>
          <p:nvPr/>
        </p:nvSpPr>
        <p:spPr>
          <a:xfrm>
            <a:off x="5173616" y="2700011"/>
            <a:ext cx="1471519" cy="303299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apply-relation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9" name="Shape 119">
            <a:extLst>
              <a:ext uri="{FF2B5EF4-FFF2-40B4-BE49-F238E27FC236}">
                <a16:creationId xmlns:a16="http://schemas.microsoft.com/office/drawing/2014/main" id="{39C41829-BA6D-3468-45A8-DC1DE543EE69}"/>
              </a:ext>
            </a:extLst>
          </p:cNvPr>
          <p:cNvSpPr/>
          <p:nvPr/>
        </p:nvSpPr>
        <p:spPr>
          <a:xfrm>
            <a:off x="1923667" y="4660231"/>
            <a:ext cx="1443053" cy="303299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apply-property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0" name="Shape 157">
            <a:extLst>
              <a:ext uri="{FF2B5EF4-FFF2-40B4-BE49-F238E27FC236}">
                <a16:creationId xmlns:a16="http://schemas.microsoft.com/office/drawing/2014/main" id="{B68C1B51-15DC-D38C-F2F1-55B937E2EF5A}"/>
              </a:ext>
            </a:extLst>
          </p:cNvPr>
          <p:cNvSpPr/>
          <p:nvPr/>
        </p:nvSpPr>
        <p:spPr>
          <a:xfrm>
            <a:off x="3459505" y="3716960"/>
            <a:ext cx="1573778" cy="303299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apply-property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cxnSp>
        <p:nvCxnSpPr>
          <p:cNvPr id="11" name="Shape 161">
            <a:extLst>
              <a:ext uri="{FF2B5EF4-FFF2-40B4-BE49-F238E27FC236}">
                <a16:creationId xmlns:a16="http://schemas.microsoft.com/office/drawing/2014/main" id="{CC78EB1E-87EE-9D4C-44BB-4F1E6EEBC536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 flipH="1">
            <a:off x="2645194" y="4020259"/>
            <a:ext cx="1601200" cy="639972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" name="Shape 161">
            <a:extLst>
              <a:ext uri="{FF2B5EF4-FFF2-40B4-BE49-F238E27FC236}">
                <a16:creationId xmlns:a16="http://schemas.microsoft.com/office/drawing/2014/main" id="{E4008DDA-F0F9-3316-4099-DEA60C2E1051}"/>
              </a:ext>
            </a:extLst>
          </p:cNvPr>
          <p:cNvCxnSpPr>
            <a:cxnSpLocks/>
            <a:stCxn id="9" idx="2"/>
            <a:endCxn id="40" idx="0"/>
          </p:cNvCxnSpPr>
          <p:nvPr/>
        </p:nvCxnSpPr>
        <p:spPr>
          <a:xfrm flipH="1">
            <a:off x="1788799" y="4963530"/>
            <a:ext cx="856395" cy="693207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3" name="Shape 120">
            <a:extLst>
              <a:ext uri="{FF2B5EF4-FFF2-40B4-BE49-F238E27FC236}">
                <a16:creationId xmlns:a16="http://schemas.microsoft.com/office/drawing/2014/main" id="{6C9646EA-D7CD-9D8B-F535-5892E626406E}"/>
              </a:ext>
            </a:extLst>
          </p:cNvPr>
          <p:cNvCxnSpPr>
            <a:cxnSpLocks/>
            <a:stCxn id="36" idx="0"/>
            <a:endCxn id="9" idx="2"/>
          </p:cNvCxnSpPr>
          <p:nvPr/>
        </p:nvCxnSpPr>
        <p:spPr>
          <a:xfrm flipH="1" flipV="1">
            <a:off x="2645194" y="4963530"/>
            <a:ext cx="1066684" cy="683806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" name="Shape 120">
            <a:extLst>
              <a:ext uri="{FF2B5EF4-FFF2-40B4-BE49-F238E27FC236}">
                <a16:creationId xmlns:a16="http://schemas.microsoft.com/office/drawing/2014/main" id="{8A1D7648-7F1D-6976-FF3D-41E088357FC5}"/>
              </a:ext>
            </a:extLst>
          </p:cNvPr>
          <p:cNvCxnSpPr>
            <a:cxnSpLocks/>
            <a:stCxn id="39" idx="0"/>
            <a:endCxn id="9" idx="2"/>
          </p:cNvCxnSpPr>
          <p:nvPr/>
        </p:nvCxnSpPr>
        <p:spPr>
          <a:xfrm flipH="1" flipV="1">
            <a:off x="2645194" y="4963530"/>
            <a:ext cx="2297" cy="693207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0" name="Shape 120">
            <a:extLst>
              <a:ext uri="{FF2B5EF4-FFF2-40B4-BE49-F238E27FC236}">
                <a16:creationId xmlns:a16="http://schemas.microsoft.com/office/drawing/2014/main" id="{9913B1CC-D239-8A37-FE28-09A4EC192EB6}"/>
              </a:ext>
            </a:extLst>
          </p:cNvPr>
          <p:cNvCxnSpPr>
            <a:cxnSpLocks/>
            <a:stCxn id="10" idx="2"/>
            <a:endCxn id="38" idx="0"/>
          </p:cNvCxnSpPr>
          <p:nvPr/>
        </p:nvCxnSpPr>
        <p:spPr>
          <a:xfrm>
            <a:off x="4246394" y="4020259"/>
            <a:ext cx="1234768" cy="60695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1" name="Shape 120">
            <a:extLst>
              <a:ext uri="{FF2B5EF4-FFF2-40B4-BE49-F238E27FC236}">
                <a16:creationId xmlns:a16="http://schemas.microsoft.com/office/drawing/2014/main" id="{9988FB98-BC28-A79D-1C82-6F73B460CECC}"/>
              </a:ext>
            </a:extLst>
          </p:cNvPr>
          <p:cNvCxnSpPr>
            <a:cxnSpLocks/>
            <a:stCxn id="10" idx="2"/>
            <a:endCxn id="42" idx="0"/>
          </p:cNvCxnSpPr>
          <p:nvPr/>
        </p:nvCxnSpPr>
        <p:spPr>
          <a:xfrm>
            <a:off x="4246394" y="4020259"/>
            <a:ext cx="9635" cy="612438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7" name="Shape 120">
            <a:extLst>
              <a:ext uri="{FF2B5EF4-FFF2-40B4-BE49-F238E27FC236}">
                <a16:creationId xmlns:a16="http://schemas.microsoft.com/office/drawing/2014/main" id="{747899D9-5E3F-A5C5-177C-27080E35352D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4246394" y="3003310"/>
            <a:ext cx="1662982" cy="713650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8" name="Shape 120">
            <a:extLst>
              <a:ext uri="{FF2B5EF4-FFF2-40B4-BE49-F238E27FC236}">
                <a16:creationId xmlns:a16="http://schemas.microsoft.com/office/drawing/2014/main" id="{0AE7AB72-8C06-7CCF-ADAB-925B5636D6A1}"/>
              </a:ext>
            </a:extLst>
          </p:cNvPr>
          <p:cNvCxnSpPr>
            <a:cxnSpLocks/>
            <a:stCxn id="37" idx="0"/>
            <a:endCxn id="7" idx="2"/>
          </p:cNvCxnSpPr>
          <p:nvPr/>
        </p:nvCxnSpPr>
        <p:spPr>
          <a:xfrm flipV="1">
            <a:off x="5909376" y="3003310"/>
            <a:ext cx="0" cy="706741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CFA297EB-1DE5-9F68-C6C0-58D414251A90}"/>
              </a:ext>
            </a:extLst>
          </p:cNvPr>
          <p:cNvSpPr txBox="1"/>
          <p:nvPr/>
        </p:nvSpPr>
        <p:spPr>
          <a:xfrm>
            <a:off x="3164076" y="5647336"/>
            <a:ext cx="1095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“potato”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0B2CDE-D057-F2E7-C5F6-EF8FAB8B20B5}"/>
              </a:ext>
            </a:extLst>
          </p:cNvPr>
          <p:cNvSpPr txBox="1"/>
          <p:nvPr/>
        </p:nvSpPr>
        <p:spPr>
          <a:xfrm>
            <a:off x="5504849" y="3710051"/>
            <a:ext cx="80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“on”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2793580-6732-5D60-E48C-996C9343553C}"/>
              </a:ext>
            </a:extLst>
          </p:cNvPr>
          <p:cNvSpPr txBox="1"/>
          <p:nvPr/>
        </p:nvSpPr>
        <p:spPr>
          <a:xfrm>
            <a:off x="4965153" y="4627214"/>
            <a:ext cx="1032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“cooked”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46B744-8C70-88AB-E68A-44C56FAE3B50}"/>
              </a:ext>
            </a:extLst>
          </p:cNvPr>
          <p:cNvSpPr txBox="1"/>
          <p:nvPr/>
        </p:nvSpPr>
        <p:spPr>
          <a:xfrm>
            <a:off x="2020115" y="5656737"/>
            <a:ext cx="1254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category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”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BA70A3D-E733-7A3D-CB0F-C4F835803B19}"/>
              </a:ext>
            </a:extLst>
          </p:cNvPr>
          <p:cNvSpPr txBox="1"/>
          <p:nvPr/>
        </p:nvSpPr>
        <p:spPr>
          <a:xfrm>
            <a:off x="1384272" y="5656737"/>
            <a:ext cx="80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world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F421E1E-FE81-DA7F-D940-4F56A5EC3F81}"/>
              </a:ext>
            </a:extLst>
          </p:cNvPr>
          <p:cNvSpPr txBox="1"/>
          <p:nvPr/>
        </p:nvSpPr>
        <p:spPr>
          <a:xfrm>
            <a:off x="3495815" y="4632697"/>
            <a:ext cx="1520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“cook-state”</a:t>
            </a:r>
          </a:p>
        </p:txBody>
      </p:sp>
      <p:cxnSp>
        <p:nvCxnSpPr>
          <p:cNvPr id="90" name="Shape 120">
            <a:extLst>
              <a:ext uri="{FF2B5EF4-FFF2-40B4-BE49-F238E27FC236}">
                <a16:creationId xmlns:a16="http://schemas.microsoft.com/office/drawing/2014/main" id="{E855F32D-A4C6-756C-BFAC-63F3971C5BAE}"/>
              </a:ext>
            </a:extLst>
          </p:cNvPr>
          <p:cNvCxnSpPr>
            <a:cxnSpLocks/>
            <a:stCxn id="7" idx="2"/>
            <a:endCxn id="22" idx="0"/>
          </p:cNvCxnSpPr>
          <p:nvPr/>
        </p:nvCxnSpPr>
        <p:spPr>
          <a:xfrm>
            <a:off x="5909376" y="3003310"/>
            <a:ext cx="1485411" cy="696872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8A3FAE-6A34-F1D7-9D7B-E86A23BB3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22" name="Shape 119">
            <a:extLst>
              <a:ext uri="{FF2B5EF4-FFF2-40B4-BE49-F238E27FC236}">
                <a16:creationId xmlns:a16="http://schemas.microsoft.com/office/drawing/2014/main" id="{9E9F6D88-5665-E3C5-0B32-140899C735CD}"/>
              </a:ext>
            </a:extLst>
          </p:cNvPr>
          <p:cNvSpPr/>
          <p:nvPr/>
        </p:nvSpPr>
        <p:spPr>
          <a:xfrm>
            <a:off x="6673260" y="3700182"/>
            <a:ext cx="1443053" cy="303299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apply-property</a:t>
            </a:r>
            <a:endParaRPr kumimoji="0" lang="en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cxnSp>
        <p:nvCxnSpPr>
          <p:cNvPr id="23" name="Shape 161">
            <a:extLst>
              <a:ext uri="{FF2B5EF4-FFF2-40B4-BE49-F238E27FC236}">
                <a16:creationId xmlns:a16="http://schemas.microsoft.com/office/drawing/2014/main" id="{6BE43C99-4C3E-AAC5-812B-6A6C61F292F0}"/>
              </a:ext>
            </a:extLst>
          </p:cNvPr>
          <p:cNvCxnSpPr>
            <a:cxnSpLocks/>
            <a:stCxn id="22" idx="2"/>
            <a:endCxn id="32" idx="0"/>
          </p:cNvCxnSpPr>
          <p:nvPr/>
        </p:nvCxnSpPr>
        <p:spPr>
          <a:xfrm flipH="1">
            <a:off x="6538392" y="4003481"/>
            <a:ext cx="856395" cy="588108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5" name="Shape 120">
            <a:extLst>
              <a:ext uri="{FF2B5EF4-FFF2-40B4-BE49-F238E27FC236}">
                <a16:creationId xmlns:a16="http://schemas.microsoft.com/office/drawing/2014/main" id="{DE2C235D-E75D-8C2A-6600-303D0D5E7DE9}"/>
              </a:ext>
            </a:extLst>
          </p:cNvPr>
          <p:cNvCxnSpPr>
            <a:cxnSpLocks/>
            <a:stCxn id="30" idx="0"/>
            <a:endCxn id="22" idx="2"/>
          </p:cNvCxnSpPr>
          <p:nvPr/>
        </p:nvCxnSpPr>
        <p:spPr>
          <a:xfrm flipH="1" flipV="1">
            <a:off x="7394787" y="4003481"/>
            <a:ext cx="1319786" cy="578707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6" name="Shape 120">
            <a:extLst>
              <a:ext uri="{FF2B5EF4-FFF2-40B4-BE49-F238E27FC236}">
                <a16:creationId xmlns:a16="http://schemas.microsoft.com/office/drawing/2014/main" id="{5E035559-E8DA-7D08-F0D5-926B3D1A20B0}"/>
              </a:ext>
            </a:extLst>
          </p:cNvPr>
          <p:cNvCxnSpPr>
            <a:cxnSpLocks/>
            <a:stCxn id="31" idx="0"/>
            <a:endCxn id="22" idx="2"/>
          </p:cNvCxnSpPr>
          <p:nvPr/>
        </p:nvCxnSpPr>
        <p:spPr>
          <a:xfrm flipH="1" flipV="1">
            <a:off x="7394787" y="4003481"/>
            <a:ext cx="2297" cy="588108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C2DB7FC7-EA2D-FC22-26F7-736F429EC7C9}"/>
              </a:ext>
            </a:extLst>
          </p:cNvPr>
          <p:cNvSpPr txBox="1"/>
          <p:nvPr/>
        </p:nvSpPr>
        <p:spPr>
          <a:xfrm>
            <a:off x="7913668" y="4582188"/>
            <a:ext cx="1601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“countertop”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2D2E52B-9DE1-9EAB-5EC6-1A85E16E7FF8}"/>
              </a:ext>
            </a:extLst>
          </p:cNvPr>
          <p:cNvSpPr txBox="1"/>
          <p:nvPr/>
        </p:nvSpPr>
        <p:spPr>
          <a:xfrm>
            <a:off x="6769708" y="4591589"/>
            <a:ext cx="1254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category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”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B2E4644-DE88-943F-83F3-22856F5018CD}"/>
              </a:ext>
            </a:extLst>
          </p:cNvPr>
          <p:cNvSpPr txBox="1"/>
          <p:nvPr/>
        </p:nvSpPr>
        <p:spPr>
          <a:xfrm>
            <a:off x="6133865" y="4591589"/>
            <a:ext cx="80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world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D83ED4-0A6C-0A7B-183C-E26E5EF9E834}"/>
              </a:ext>
            </a:extLst>
          </p:cNvPr>
          <p:cNvSpPr txBox="1"/>
          <p:nvPr/>
        </p:nvSpPr>
        <p:spPr>
          <a:xfrm>
            <a:off x="2197948" y="4256686"/>
            <a:ext cx="1095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Potato50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1058EE-4F9A-FBDC-520D-E21E27FE9698}"/>
              </a:ext>
            </a:extLst>
          </p:cNvPr>
          <p:cNvSpPr txBox="1"/>
          <p:nvPr/>
        </p:nvSpPr>
        <p:spPr>
          <a:xfrm>
            <a:off x="6884373" y="3269903"/>
            <a:ext cx="493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Countertop18, Countertop</a:t>
            </a:r>
            <a:r>
              <a:rPr lang="en-US" b="1" dirty="0">
                <a:solidFill>
                  <a:srgbClr val="00B050"/>
                </a:solidFill>
                <a:latin typeface="Calibri" panose="020F0502020204030204"/>
              </a:rPr>
              <a:t>19, Countertop20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2F8850-DFED-C6D6-0EA3-4639258408B4}"/>
              </a:ext>
            </a:extLst>
          </p:cNvPr>
          <p:cNvSpPr txBox="1"/>
          <p:nvPr/>
        </p:nvSpPr>
        <p:spPr>
          <a:xfrm>
            <a:off x="1082350" y="2460906"/>
            <a:ext cx="2956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Desired:Potato50 on Countertop19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4AEC4B-C1A1-7F3E-E797-E3580F0C0E52}"/>
              </a:ext>
            </a:extLst>
          </p:cNvPr>
          <p:cNvSpPr txBox="1"/>
          <p:nvPr/>
        </p:nvSpPr>
        <p:spPr>
          <a:xfrm>
            <a:off x="4476033" y="2307975"/>
            <a:ext cx="493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(Potato50, on, Countertop19)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8DF63B-A57C-F590-CC65-01BC55BA7A0B}"/>
              </a:ext>
            </a:extLst>
          </p:cNvPr>
          <p:cNvSpPr txBox="1"/>
          <p:nvPr/>
        </p:nvSpPr>
        <p:spPr>
          <a:xfrm>
            <a:off x="1084432" y="3318780"/>
            <a:ext cx="3072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Desired:Potato50 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cooked-state: cooked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223803-896E-C9E3-765F-73E94E5DF8D1}"/>
              </a:ext>
            </a:extLst>
          </p:cNvPr>
          <p:cNvSpPr txBox="1"/>
          <p:nvPr/>
        </p:nvSpPr>
        <p:spPr>
          <a:xfrm>
            <a:off x="3797564" y="3318253"/>
            <a:ext cx="1095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Potato50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9ED04E4-F8A1-84B0-1420-768DA41124BB}"/>
              </a:ext>
            </a:extLst>
          </p:cNvPr>
          <p:cNvSpPr/>
          <p:nvPr/>
        </p:nvSpPr>
        <p:spPr>
          <a:xfrm>
            <a:off x="3283554" y="3576294"/>
            <a:ext cx="1921086" cy="562303"/>
          </a:xfrm>
          <a:prstGeom prst="ellipse">
            <a:avLst/>
          </a:prstGeom>
          <a:noFill/>
          <a:ln w="28575">
            <a:solidFill>
              <a:srgbClr val="C55A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F14888A-C1FA-09C7-E9D0-CE84D4AA8193}"/>
              </a:ext>
            </a:extLst>
          </p:cNvPr>
          <p:cNvSpPr/>
          <p:nvPr/>
        </p:nvSpPr>
        <p:spPr>
          <a:xfrm>
            <a:off x="4923349" y="2570561"/>
            <a:ext cx="1921086" cy="562303"/>
          </a:xfrm>
          <a:prstGeom prst="ellipse">
            <a:avLst/>
          </a:prstGeom>
          <a:noFill/>
          <a:ln w="28575">
            <a:solidFill>
              <a:srgbClr val="C55A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48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4" grpId="0"/>
      <p:bldP spid="14" grpId="1"/>
      <p:bldP spid="16" grpId="0"/>
      <p:bldP spid="17" grpId="0"/>
      <p:bldP spid="17" grpId="1"/>
      <p:bldP spid="18" grpId="0"/>
      <p:bldP spid="19" grpId="0" animBg="1"/>
      <p:bldP spid="19" grpId="1" animBg="1"/>
      <p:bldP spid="34" grpId="0" animBg="1"/>
      <p:bldP spid="3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4A43E-D42F-7728-9D37-D8CEF6D60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11321-C932-92CF-1D96-D3EB83833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38E2B4A4-60D4-E19F-84CA-E61BF71D2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45214" y="6479324"/>
            <a:ext cx="418071" cy="365125"/>
          </a:xfrm>
        </p:spPr>
        <p:txBody>
          <a:bodyPr/>
          <a:lstStyle/>
          <a:p>
            <a:fld id="{B65E7EDF-9339-DF44-A240-6BDBFF05048D}" type="slidenum">
              <a:rPr lang="en-US" sz="1400" smtClean="0">
                <a:solidFill>
                  <a:schemeClr val="bg1"/>
                </a:solidFill>
              </a:rPr>
              <a:pPr/>
              <a:t>8</a:t>
            </a:fld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8" name="thorsoar-HLG-MEA">
            <a:hlinkClick r:id="" action="ppaction://media"/>
            <a:extLst>
              <a:ext uri="{FF2B5EF4-FFF2-40B4-BE49-F238E27FC236}">
                <a16:creationId xmlns:a16="http://schemas.microsoft.com/office/drawing/2014/main" id="{491A0B85-ECCB-9142-EDC6-1B0C8DCDF27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77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6567" y="182562"/>
            <a:ext cx="11518798" cy="647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51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2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C8CA1-7262-D0EA-802A-55C22F5CB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QA Comparison of direct LLM vs. HLG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3B6E9-71C1-94CE-931E-3F81AF3EE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477" y="1363678"/>
            <a:ext cx="11107528" cy="2438091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Initial testing on small set (6) of complex questions</a:t>
            </a:r>
          </a:p>
          <a:p>
            <a:pPr lvl="1"/>
            <a:r>
              <a:rPr lang="en-US" sz="2000" dirty="0"/>
              <a:t>More extensive experiments planned</a:t>
            </a:r>
          </a:p>
          <a:p>
            <a:r>
              <a:rPr lang="en-US" sz="2400" dirty="0"/>
              <a:t>LLM is given log as context to answer historical questions</a:t>
            </a:r>
          </a:p>
          <a:p>
            <a:r>
              <a:rPr lang="en-US" sz="2400" dirty="0"/>
              <a:t>Surprisingly(?) direct LLM answering performs almost as accurately with more advanced models</a:t>
            </a:r>
          </a:p>
          <a:p>
            <a:pPr lvl="1"/>
            <a:r>
              <a:rPr lang="en-US" sz="2000" dirty="0"/>
              <a:t>But long response times</a:t>
            </a:r>
          </a:p>
          <a:p>
            <a:pPr lvl="1"/>
            <a:r>
              <a:rPr lang="en-US" sz="2000" dirty="0"/>
              <a:t>Expensive LLM usage with long logs</a:t>
            </a:r>
          </a:p>
          <a:p>
            <a:pPr lvl="1"/>
            <a:r>
              <a:rPr lang="en-US" sz="2000" dirty="0"/>
              <a:t>Struggles with historical questions when the log is long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7AA849-39EB-F99A-5B46-2E1B1B5FA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7EDF-9339-DF44-A240-6BDBFF05048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4FBAA-17EF-EF25-9BF8-9FF14E3D0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(c) 2025 Center for Integrated Cognition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1E28072-0986-FA47-4585-308FF79683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4419565"/>
              </p:ext>
            </p:extLst>
          </p:nvPr>
        </p:nvGraphicFramePr>
        <p:xfrm>
          <a:off x="788277" y="3801769"/>
          <a:ext cx="10913393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4620">
                  <a:extLst>
                    <a:ext uri="{9D8B030D-6E8A-4147-A177-3AD203B41FA5}">
                      <a16:colId xmlns:a16="http://schemas.microsoft.com/office/drawing/2014/main" val="2473232890"/>
                    </a:ext>
                  </a:extLst>
                </a:gridCol>
                <a:gridCol w="1486848">
                  <a:extLst>
                    <a:ext uri="{9D8B030D-6E8A-4147-A177-3AD203B41FA5}">
                      <a16:colId xmlns:a16="http://schemas.microsoft.com/office/drawing/2014/main" val="3762090271"/>
                    </a:ext>
                  </a:extLst>
                </a:gridCol>
                <a:gridCol w="2170559">
                  <a:extLst>
                    <a:ext uri="{9D8B030D-6E8A-4147-A177-3AD203B41FA5}">
                      <a16:colId xmlns:a16="http://schemas.microsoft.com/office/drawing/2014/main" val="3920773275"/>
                    </a:ext>
                  </a:extLst>
                </a:gridCol>
                <a:gridCol w="2550683">
                  <a:extLst>
                    <a:ext uri="{9D8B030D-6E8A-4147-A177-3AD203B41FA5}">
                      <a16:colId xmlns:a16="http://schemas.microsoft.com/office/drawing/2014/main" val="210768383"/>
                    </a:ext>
                  </a:extLst>
                </a:gridCol>
                <a:gridCol w="2550683">
                  <a:extLst>
                    <a:ext uri="{9D8B030D-6E8A-4147-A177-3AD203B41FA5}">
                      <a16:colId xmlns:a16="http://schemas.microsoft.com/office/drawing/2014/main" val="2529353970"/>
                    </a:ext>
                  </a:extLst>
                </a:gridCol>
              </a:tblGrid>
              <a:tr h="6626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Mode (Model)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Number Correct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Average Response Time (seconds)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Rough number 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of Tokens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$ Cost: </a:t>
                      </a:r>
                    </a:p>
                    <a:p>
                      <a:pPr algn="ctr"/>
                      <a:r>
                        <a:rPr lang="en-US" sz="2000" u="sng" dirty="0"/>
                        <a:t>1M</a:t>
                      </a:r>
                      <a:r>
                        <a:rPr lang="en-US" sz="2000" dirty="0"/>
                        <a:t> Input Tokens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9101711"/>
                  </a:ext>
                </a:extLst>
              </a:tr>
              <a:tr h="374550">
                <a:tc>
                  <a:txBody>
                    <a:bodyPr/>
                    <a:lstStyle/>
                    <a:p>
                      <a:r>
                        <a:rPr lang="en-US" sz="2000" dirty="0"/>
                        <a:t>LLM only (4o)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rgbClr val="00B050"/>
                          </a:solidFill>
                        </a:rPr>
                        <a:t>0.9</a:t>
                      </a:r>
                      <a:r>
                        <a:rPr lang="en-US" sz="20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100K</a:t>
                      </a:r>
                      <a:endParaRPr lang="en-US" sz="2000" dirty="0">
                        <a:solidFill>
                          <a:srgbClr val="00B0F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rgbClr val="00B0F0"/>
                          </a:solidFill>
                        </a:rPr>
                        <a:t>$2.50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5049420"/>
                  </a:ext>
                </a:extLst>
              </a:tr>
              <a:tr h="374550">
                <a:tc>
                  <a:txBody>
                    <a:bodyPr/>
                    <a:lstStyle/>
                    <a:p>
                      <a:r>
                        <a:rPr lang="en-US" sz="2000" dirty="0"/>
                        <a:t>LLM only (o3-mini)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rgbClr val="00B0F0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9.8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100K</a:t>
                      </a:r>
                      <a:endParaRPr lang="en-US" sz="20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00B050"/>
                          </a:solidFill>
                        </a:rPr>
                        <a:t>$1.10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2425609"/>
                  </a:ext>
                </a:extLst>
              </a:tr>
              <a:tr h="374550">
                <a:tc>
                  <a:txBody>
                    <a:bodyPr/>
                    <a:lstStyle/>
                    <a:p>
                      <a:r>
                        <a:rPr lang="en-US" sz="2000" dirty="0"/>
                        <a:t>LLM only (o1)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rgbClr val="00B0F0"/>
                          </a:solidFill>
                        </a:rPr>
                        <a:t>5-6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18.1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100K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$15.10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3676512"/>
                  </a:ext>
                </a:extLst>
              </a:tr>
              <a:tr h="374550">
                <a:tc>
                  <a:txBody>
                    <a:bodyPr/>
                    <a:lstStyle/>
                    <a:p>
                      <a:r>
                        <a:rPr lang="en-US" sz="2000" dirty="0"/>
                        <a:t>HLG (4o)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rgbClr val="00B050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>
                          <a:solidFill>
                            <a:srgbClr val="00B0F0"/>
                          </a:solidFill>
                        </a:rPr>
                        <a:t>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00B050"/>
                          </a:solidFill>
                        </a:rPr>
                        <a:t>2.5K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rgbClr val="00B0F0"/>
                          </a:solidFill>
                        </a:rPr>
                        <a:t>$2.50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401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9889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C_Template_V1" id="{8BC6D404-11AE-DF48-A65E-53F30410AF22}" vid="{D3CEEA80-1A1F-0E4B-935B-547A7867DFF0}"/>
    </a:ext>
  </a:extLst>
</a:theme>
</file>

<file path=ppt/theme/theme2.xml><?xml version="1.0" encoding="utf-8"?>
<a:theme xmlns:a="http://schemas.openxmlformats.org/drawingml/2006/main" name="Talk 1 - CogArch Intr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C_Template_V1" id="{8BC6D404-11AE-DF48-A65E-53F30410AF22}" vid="{D3CEEA80-1A1F-0E4B-935B-547A7867DFF0}"/>
    </a:ext>
  </a:extLst>
</a:theme>
</file>

<file path=ppt/theme/theme4.xml><?xml version="1.0" encoding="utf-8"?>
<a:theme xmlns:a="http://schemas.openxmlformats.org/drawingml/2006/main" name="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01AF7EC2-B385-4C62-859B-0CAC95D1F3A3}" vid="{461DB007-4CB6-4F6B-A4FE-1217F7C4F552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7457</TotalTime>
  <Words>1216</Words>
  <Application>Microsoft Office PowerPoint</Application>
  <PresentationFormat>Widescreen</PresentationFormat>
  <Paragraphs>196</Paragraphs>
  <Slides>12</Slides>
  <Notes>5</Notes>
  <HiddenSlides>0</HiddenSlides>
  <MMClips>1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Office Theme</vt:lpstr>
      <vt:lpstr>Talk 1 - CogArch Intro</vt:lpstr>
      <vt:lpstr>1_Office Theme</vt:lpstr>
      <vt:lpstr>4_Office Theme</vt:lpstr>
      <vt:lpstr>Hierarchical Logic Graphs for Grounding Goals and  Answering Questions</vt:lpstr>
      <vt:lpstr>Motivation</vt:lpstr>
      <vt:lpstr>Hierarchical Logic Graphs (HLG)</vt:lpstr>
      <vt:lpstr>HLG Representation and Evaluation</vt:lpstr>
      <vt:lpstr>Using LLMs for generation</vt:lpstr>
      <vt:lpstr>Historical question example</vt:lpstr>
      <vt:lpstr>Goal example with ThorSoar MEA</vt:lpstr>
      <vt:lpstr>PowerPoint Presentation</vt:lpstr>
      <vt:lpstr>QA Comparison of direct LLM vs. HLG </vt:lpstr>
      <vt:lpstr>Nuggets &amp; Coal</vt:lpstr>
      <vt:lpstr>Questions?</vt:lpstr>
      <vt:lpstr>More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Center for Integrated Cognition  Soar Workshop Update</dc:title>
  <dc:creator>Robert Wray</dc:creator>
  <cp:lastModifiedBy>James Kirk</cp:lastModifiedBy>
  <cp:revision>238</cp:revision>
  <dcterms:created xsi:type="dcterms:W3CDTF">2022-05-19T02:27:31Z</dcterms:created>
  <dcterms:modified xsi:type="dcterms:W3CDTF">2025-06-11T21:09:56Z</dcterms:modified>
</cp:coreProperties>
</file>

<file path=docProps/thumbnail.jpeg>
</file>